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514" r:id="rId3"/>
    <p:sldId id="465" r:id="rId4"/>
    <p:sldId id="455" r:id="rId5"/>
    <p:sldId id="468" r:id="rId6"/>
    <p:sldId id="515" r:id="rId7"/>
    <p:sldId id="481" r:id="rId8"/>
    <p:sldId id="353" r:id="rId9"/>
    <p:sldId id="484" r:id="rId10"/>
    <p:sldId id="485" r:id="rId11"/>
    <p:sldId id="486" r:id="rId12"/>
    <p:sldId id="487" r:id="rId13"/>
    <p:sldId id="490" r:id="rId14"/>
    <p:sldId id="284" r:id="rId15"/>
    <p:sldId id="516" r:id="rId16"/>
    <p:sldId id="482" r:id="rId17"/>
    <p:sldId id="512" r:id="rId18"/>
    <p:sldId id="513" r:id="rId19"/>
    <p:sldId id="463" r:id="rId20"/>
    <p:sldId id="517" r:id="rId21"/>
    <p:sldId id="511" r:id="rId22"/>
    <p:sldId id="504" r:id="rId23"/>
    <p:sldId id="501" r:id="rId24"/>
    <p:sldId id="502" r:id="rId25"/>
    <p:sldId id="518" r:id="rId26"/>
    <p:sldId id="268" r:id="rId27"/>
    <p:sldId id="301" r:id="rId28"/>
    <p:sldId id="4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018274743058E-2"/>
          <c:y val="0.15642807908428899"/>
          <c:w val="0.51094588719592404"/>
          <c:h val="0.80164894699748401"/>
        </c:manualLayout>
      </c:layout>
      <c:barChart>
        <c:barDir val="col"/>
        <c:grouping val="stacked"/>
        <c:varyColors val="0"/>
        <c:ser>
          <c:idx val="0"/>
          <c:order val="0"/>
          <c:tx>
            <c:strRef>
              <c:f>Sheet1!$B$1</c:f>
              <c:strCache>
                <c:ptCount val="1"/>
                <c:pt idx="0">
                  <c:v>Efficient spend</c:v>
                </c:pt>
              </c:strCache>
            </c:strRef>
          </c:tx>
          <c:spPr>
            <a:solidFill>
              <a:schemeClr val="accent5">
                <a:shade val="76000"/>
              </a:schemeClr>
            </a:solidFill>
            <a:ln w="19050">
              <a:solidFill>
                <a:schemeClr val="bg1"/>
              </a:solidFill>
            </a:ln>
            <a:effectLst/>
          </c:spPr>
          <c:invertIfNegative val="0"/>
          <c:dLbls>
            <c:dLbl>
              <c:idx val="0"/>
              <c:tx>
                <c:rich>
                  <a:bodyPr/>
                  <a:lstStyle/>
                  <a:p>
                    <a:r>
                      <a:rPr lang="en-US"/>
                      <a:t>60-80%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78-4CFC-8356-218A076AC28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c:v>
                </c:pt>
              </c:numCache>
            </c:numRef>
          </c:val>
          <c:extLst>
            <c:ext xmlns:c16="http://schemas.microsoft.com/office/drawing/2014/chart" uri="{C3380CC4-5D6E-409C-BE32-E72D297353CC}">
              <c16:uniqueId val="{00000001-4278-4CFC-8356-218A076AC283}"/>
            </c:ext>
          </c:extLst>
        </c:ser>
        <c:ser>
          <c:idx val="1"/>
          <c:order val="1"/>
          <c:tx>
            <c:strRef>
              <c:f>Sheet1!$C$1</c:f>
              <c:strCache>
                <c:ptCount val="1"/>
                <c:pt idx="0">
                  <c:v>Wasted spend</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3-4278-4CFC-8356-218A076AC283}"/>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accent5">
                            <a:lumMod val="75000"/>
                          </a:schemeClr>
                        </a:solidFill>
                        <a:latin typeface="Calibri" charset="0"/>
                        <a:ea typeface="Calibri" charset="0"/>
                        <a:cs typeface="Calibri" charset="0"/>
                      </a:defRPr>
                    </a:pPr>
                    <a:r>
                      <a:rPr lang="en-US" sz="2000">
                        <a:solidFill>
                          <a:schemeClr val="accent5">
                            <a:lumMod val="75000"/>
                          </a:schemeClr>
                        </a:solidFill>
                        <a:latin typeface="Calibri" charset="0"/>
                        <a:ea typeface="Calibri" charset="0"/>
                        <a:cs typeface="Calibri" charset="0"/>
                      </a:rPr>
                      <a:t>20-40%</a:t>
                    </a:r>
                  </a:p>
                </c:rich>
              </c:tx>
              <c:spPr>
                <a:solidFill>
                  <a:schemeClr val="bg2">
                    <a:lumMod val="60000"/>
                    <a:lumOff val="40000"/>
                  </a:schemeClr>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lumMod val="75000"/>
                        </a:schemeClr>
                      </a:solidFill>
                      <a:latin typeface="Calibri" charset="0"/>
                      <a:ea typeface="Calibri" charset="0"/>
                      <a:cs typeface="Calibri"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78-4CFC-8356-218A076AC28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4-4278-4CFC-8356-218A076AC283}"/>
            </c:ext>
          </c:extLst>
        </c:ser>
        <c:dLbls>
          <c:dLblPos val="ctr"/>
          <c:showLegendKey val="0"/>
          <c:showVal val="1"/>
          <c:showCatName val="0"/>
          <c:showSerName val="0"/>
          <c:showPercent val="0"/>
          <c:showBubbleSize val="0"/>
        </c:dLbls>
        <c:gapWidth val="150"/>
        <c:overlap val="100"/>
        <c:axId val="-148196240"/>
        <c:axId val="-142784336"/>
      </c:barChart>
      <c:catAx>
        <c:axId val="-148196240"/>
        <c:scaling>
          <c:orientation val="minMax"/>
        </c:scaling>
        <c:delete val="1"/>
        <c:axPos val="b"/>
        <c:numFmt formatCode="General" sourceLinked="1"/>
        <c:majorTickMark val="none"/>
        <c:minorTickMark val="none"/>
        <c:tickLblPos val="nextTo"/>
        <c:crossAx val="-142784336"/>
        <c:crosses val="autoZero"/>
        <c:auto val="1"/>
        <c:lblAlgn val="ctr"/>
        <c:lblOffset val="100"/>
        <c:noMultiLvlLbl val="0"/>
      </c:catAx>
      <c:valAx>
        <c:axId val="-142784336"/>
        <c:scaling>
          <c:orientation val="minMax"/>
        </c:scaling>
        <c:delete val="1"/>
        <c:axPos val="l"/>
        <c:numFmt formatCode="0%" sourceLinked="1"/>
        <c:majorTickMark val="none"/>
        <c:minorTickMark val="none"/>
        <c:tickLblPos val="nextTo"/>
        <c:crossAx val="-1481962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2A915-709C-45D9-99F7-47102C92D449}" type="datetimeFigureOut">
              <a:rPr lang="en-US" smtClean="0"/>
              <a:t>5/1/2019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902C8-8FB8-472E-BD19-403E4F2BFB36}" type="slidenum">
              <a:rPr lang="en-US" smtClean="0"/>
              <a:t>‹#›</a:t>
            </a:fld>
            <a:endParaRPr lang="en-US"/>
          </a:p>
        </p:txBody>
      </p:sp>
    </p:spTree>
    <p:extLst>
      <p:ext uri="{BB962C8B-B14F-4D97-AF65-F5344CB8AC3E}">
        <p14:creationId xmlns:p14="http://schemas.microsoft.com/office/powerpoint/2010/main" val="39218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service delivery model</a:t>
            </a:r>
          </a:p>
        </p:txBody>
      </p:sp>
      <p:sp>
        <p:nvSpPr>
          <p:cNvPr id="4" name="Slide Number Placeholder 3"/>
          <p:cNvSpPr>
            <a:spLocks noGrp="1"/>
          </p:cNvSpPr>
          <p:nvPr>
            <p:ph type="sldNum" sz="quarter" idx="10"/>
          </p:nvPr>
        </p:nvSpPr>
        <p:spPr/>
        <p:txBody>
          <a:bodyPr/>
          <a:lstStyle/>
          <a:p>
            <a:fld id="{4964AB3F-EECA-4DDD-8D4D-7FF4BF9C5E71}" type="slidenum">
              <a:rPr lang="en-US" smtClean="0"/>
              <a:t>5</a:t>
            </a:fld>
            <a:endParaRPr lang="en-US"/>
          </a:p>
        </p:txBody>
      </p:sp>
    </p:spTree>
    <p:extLst>
      <p:ext uri="{BB962C8B-B14F-4D97-AF65-F5344CB8AC3E}">
        <p14:creationId xmlns:p14="http://schemas.microsoft.com/office/powerpoint/2010/main" val="264442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7D4A8-B61B-4C5C-9909-12B962508884}" type="slidenum">
              <a:rPr lang="en-US" smtClean="0"/>
              <a:t>21</a:t>
            </a:fld>
            <a:endParaRPr lang="en-US"/>
          </a:p>
        </p:txBody>
      </p:sp>
    </p:spTree>
    <p:extLst>
      <p:ext uri="{BB962C8B-B14F-4D97-AF65-F5344CB8AC3E}">
        <p14:creationId xmlns:p14="http://schemas.microsoft.com/office/powerpoint/2010/main" val="186310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bag</a:t>
            </a:r>
            <a:r>
              <a:rPr lang="en-US" baseline="0" dirty="0"/>
              <a:t> – given the newness of the models and methodological difficulties in isolating model components and roll-out </a:t>
            </a:r>
            <a:r>
              <a:rPr lang="en-US" baseline="0" dirty="0" err="1"/>
              <a:t>proceses</a:t>
            </a:r>
            <a:endParaRPr lang="en-US" baseline="0" dirty="0"/>
          </a:p>
          <a:p>
            <a:endParaRPr lang="en-US" baseline="0" dirty="0"/>
          </a:p>
          <a:p>
            <a:r>
              <a:rPr lang="en-US" baseline="0" dirty="0" err="1"/>
              <a:t>Generallyhas</a:t>
            </a:r>
            <a:r>
              <a:rPr lang="en-US" baseline="0" dirty="0"/>
              <a:t> done well in terms of: Lowering hospitalization rates, improving clinical processes, improved outcomes and patient satisfaction</a:t>
            </a:r>
          </a:p>
          <a:p>
            <a:endParaRPr lang="en-US" baseline="0" dirty="0"/>
          </a:p>
          <a:p>
            <a:r>
              <a:rPr lang="en-US" baseline="0" dirty="0"/>
              <a:t>The jury is still out on cost savings --- inconclusive evidence on long term impact of cost containment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F7C9A-AB45-4259-BFAB-41AD01D2A0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1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A84E7-0015-437A-8C94-315E87CCB8B5}" type="slidenum">
              <a:rPr lang="en-US" smtClean="0"/>
              <a:t>23</a:t>
            </a:fld>
            <a:endParaRPr lang="en-US"/>
          </a:p>
        </p:txBody>
      </p:sp>
    </p:spTree>
    <p:extLst>
      <p:ext uri="{BB962C8B-B14F-4D97-AF65-F5344CB8AC3E}">
        <p14:creationId xmlns:p14="http://schemas.microsoft.com/office/powerpoint/2010/main" val="28479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A84E7-0015-437A-8C94-315E87CCB8B5}" type="slidenum">
              <a:rPr lang="en-US" smtClean="0"/>
              <a:t>24</a:t>
            </a:fld>
            <a:endParaRPr lang="en-US"/>
          </a:p>
        </p:txBody>
      </p:sp>
    </p:spTree>
    <p:extLst>
      <p:ext uri="{BB962C8B-B14F-4D97-AF65-F5344CB8AC3E}">
        <p14:creationId xmlns:p14="http://schemas.microsoft.com/office/powerpoint/2010/main" val="143681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Fragmentation</a:t>
            </a:r>
            <a:r>
              <a:rPr lang="en-US" baseline="0" dirty="0"/>
              <a:t> despite unitary structure of public delivery systems - Mexico</a:t>
            </a:r>
            <a:endParaRPr lang="en-US" dirty="0"/>
          </a:p>
          <a:p>
            <a:endParaRPr lang="en-US" dirty="0"/>
          </a:p>
          <a:p>
            <a:pPr defTabSz="931774">
              <a:defRPr/>
            </a:pPr>
            <a:r>
              <a:rPr lang="en-US" dirty="0">
                <a:solidFill>
                  <a:prstClr val="black"/>
                </a:solidFill>
              </a:rPr>
              <a:t>Perceived low quality of primary care providers </a:t>
            </a:r>
          </a:p>
          <a:p>
            <a:endParaRPr lang="en-US" dirty="0"/>
          </a:p>
          <a:p>
            <a:r>
              <a:rPr lang="en-US" dirty="0"/>
              <a:t>Not well prepared for chronic disease</a:t>
            </a:r>
          </a:p>
          <a:p>
            <a:endParaRPr lang="en-US" dirty="0"/>
          </a:p>
          <a:p>
            <a:r>
              <a:rPr lang="en-US" dirty="0"/>
              <a:t>FFS and traditional</a:t>
            </a:r>
            <a:r>
              <a:rPr lang="en-US" baseline="0" dirty="0"/>
              <a:t> budgets</a:t>
            </a:r>
          </a:p>
          <a:p>
            <a:endParaRPr lang="en-US" baseline="0" dirty="0"/>
          </a:p>
          <a:p>
            <a:r>
              <a:rPr lang="en-US" baseline="0" dirty="0"/>
              <a:t>Week focus on patient self management</a:t>
            </a:r>
            <a:endParaRPr lang="en-US" dirty="0"/>
          </a:p>
        </p:txBody>
      </p:sp>
      <p:sp>
        <p:nvSpPr>
          <p:cNvPr id="4" name="Slide Number Placeholder 3"/>
          <p:cNvSpPr>
            <a:spLocks noGrp="1"/>
          </p:cNvSpPr>
          <p:nvPr>
            <p:ph type="sldNum" sz="quarter" idx="10"/>
          </p:nvPr>
        </p:nvSpPr>
        <p:spPr/>
        <p:txBody>
          <a:bodyPr/>
          <a:lstStyle/>
          <a:p>
            <a:fld id="{28EF7C9A-AB45-4259-BFAB-41AD01D2A0B9}" type="slidenum">
              <a:rPr lang="en-US" smtClean="0"/>
              <a:t>7</a:t>
            </a:fld>
            <a:endParaRPr lang="en-US"/>
          </a:p>
        </p:txBody>
      </p:sp>
    </p:spTree>
    <p:extLst>
      <p:ext uri="{BB962C8B-B14F-4D97-AF65-F5344CB8AC3E}">
        <p14:creationId xmlns:p14="http://schemas.microsoft.com/office/powerpoint/2010/main" val="44958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Problem</a:t>
            </a:r>
          </a:p>
          <a:p>
            <a:endParaRPr lang="en-US" dirty="0"/>
          </a:p>
          <a:p>
            <a:r>
              <a:rPr lang="en-US" dirty="0"/>
              <a:t>Many middle income countries address public health problems with vertical disease-specific programs</a:t>
            </a:r>
          </a:p>
          <a:p>
            <a:r>
              <a:rPr lang="en-US" dirty="0"/>
              <a:t>The failure to integrate these programs at the community care level creates inefficiency and can exacerbate important gaps in care</a:t>
            </a:r>
          </a:p>
          <a:p>
            <a:r>
              <a:rPr lang="en-US" dirty="0"/>
              <a:t>Large numbers of patients fail to receive appropriate and needed screening, preventive, acute care, and chronic care health services under this model</a:t>
            </a:r>
          </a:p>
          <a:p>
            <a:endParaRPr lang="en-US" dirty="0"/>
          </a:p>
        </p:txBody>
      </p:sp>
      <p:sp>
        <p:nvSpPr>
          <p:cNvPr id="4" name="Slide Number Placeholder 3"/>
          <p:cNvSpPr>
            <a:spLocks noGrp="1"/>
          </p:cNvSpPr>
          <p:nvPr>
            <p:ph type="sldNum" sz="quarter" idx="10"/>
          </p:nvPr>
        </p:nvSpPr>
        <p:spPr/>
        <p:txBody>
          <a:bodyPr/>
          <a:lstStyle/>
          <a:p>
            <a:fld id="{C2965455-0D92-4C97-BA02-20DAE7B9053E}" type="slidenum">
              <a:rPr lang="en-US" smtClean="0"/>
              <a:t>8</a:t>
            </a:fld>
            <a:endParaRPr lang="en-US" dirty="0"/>
          </a:p>
        </p:txBody>
      </p:sp>
    </p:spTree>
    <p:extLst>
      <p:ext uri="{BB962C8B-B14F-4D97-AF65-F5344CB8AC3E}">
        <p14:creationId xmlns:p14="http://schemas.microsoft.com/office/powerpoint/2010/main" val="337069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C65A84E7-0015-437A-8C94-315E87CCB8B5}"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56481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defRPr/>
            </a:pPr>
            <a:r>
              <a:rPr lang="en-US" dirty="0"/>
              <a:t>Probably worse for chronic diseases – but lack data from India == China and Central America</a:t>
            </a:r>
          </a:p>
          <a:p>
            <a:pPr defTabSz="931774">
              <a:defRPr/>
            </a:pPr>
            <a:endParaRPr lang="en-US" dirty="0"/>
          </a:p>
          <a:p>
            <a:pPr defTabSz="931774">
              <a:defRPr/>
            </a:pPr>
            <a:r>
              <a:rPr lang="en-US" dirty="0"/>
              <a:t>How Did the TB Patients Reach DOTS Services in Delhi? A Study of Patient Treatment Seeking Behavior </a:t>
            </a:r>
          </a:p>
          <a:p>
            <a:endParaRPr lang="en-US" b="1" dirty="0"/>
          </a:p>
          <a:p>
            <a:r>
              <a:rPr lang="en-US" b="1" dirty="0"/>
              <a:t>Objective: </a:t>
            </a:r>
            <a:r>
              <a:rPr lang="en-US" dirty="0"/>
              <a:t>To ascertain the number and sequence of providers visited by TB patients before availing treatment services </a:t>
            </a:r>
          </a:p>
          <a:p>
            <a:r>
              <a:rPr lang="en-US" dirty="0"/>
              <a:t>from DOTS; to describe the duration between onset of symptoms to treatment. </a:t>
            </a:r>
          </a:p>
          <a:p>
            <a:r>
              <a:rPr lang="en-US" b="1" dirty="0"/>
              <a:t>Study design: </a:t>
            </a:r>
            <a:r>
              <a:rPr lang="en-US" dirty="0"/>
              <a:t>A cross sectional, qualitative study. Information was gathered through in-depth interviews of TB patients registered during the month of Oct, 2012 for availing TB treatment under the Revised National TB Control </a:t>
            </a:r>
            <a:r>
              <a:rPr lang="en-US" dirty="0" err="1"/>
              <a:t>Programme</a:t>
            </a:r>
            <a:r>
              <a:rPr lang="en-US" dirty="0"/>
              <a:t> from four tuberculosis diagnosis and treatment centers in Delhi. </a:t>
            </a:r>
          </a:p>
          <a:p>
            <a:r>
              <a:rPr lang="en-US" b="1" dirty="0"/>
              <a:t>Results: </a:t>
            </a:r>
            <a:r>
              <a:rPr lang="en-US" dirty="0"/>
              <a:t>Out of the 114 patients who registered, 108 participated in the study. The study showed that informal providers and retail chemists were the first point of contact and source of clinical advice for two-third of the patients, while the rest sought medical care from qualified providers directly. Most patients sought medical care from more than two providers, before being diagnosed as TB. Female TB patients and patients with extra-pulmonary TB had long mean duration between onset of symptoms to initiation of treatment (6.3 months and 8.4 months respectively). </a:t>
            </a:r>
          </a:p>
          <a:p>
            <a:r>
              <a:rPr lang="en-US" b="1" dirty="0"/>
              <a:t>Conclusion: </a:t>
            </a:r>
            <a:r>
              <a:rPr lang="en-US" dirty="0"/>
              <a:t>The pathways followed by TB patients, illustrated in this study, provide valuable lessons on the importance of different types of providers (both formal and informal) in the health system in a society like India and the delays in the diagnosis and treatment of tuberculosis. </a:t>
            </a:r>
          </a:p>
          <a:p>
            <a:endParaRPr lang="en-US" dirty="0"/>
          </a:p>
        </p:txBody>
      </p:sp>
      <p:sp>
        <p:nvSpPr>
          <p:cNvPr id="4" name="Slide Number Placeholder 3"/>
          <p:cNvSpPr>
            <a:spLocks noGrp="1"/>
          </p:cNvSpPr>
          <p:nvPr>
            <p:ph type="sldNum" sz="quarter" idx="10"/>
          </p:nvPr>
        </p:nvSpPr>
        <p:spPr/>
        <p:txBody>
          <a:bodyPr/>
          <a:lstStyle/>
          <a:p>
            <a:fld id="{965D49BE-ECC9-0241-B294-2AB68FC0F422}" type="slidenum">
              <a:rPr lang="en-US" smtClean="0"/>
              <a:t>13</a:t>
            </a:fld>
            <a:endParaRPr lang="en-US"/>
          </a:p>
        </p:txBody>
      </p:sp>
    </p:spTree>
    <p:extLst>
      <p:ext uri="{BB962C8B-B14F-4D97-AF65-F5344CB8AC3E}">
        <p14:creationId xmlns:p14="http://schemas.microsoft.com/office/powerpoint/2010/main" val="261391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6C917-9E9E-43B5-AF13-1A958066DD27}" type="slidenum">
              <a:rPr lang="en-US" smtClean="0"/>
              <a:pPr/>
              <a:t>14</a:t>
            </a:fld>
            <a:endParaRPr lang="en-US"/>
          </a:p>
        </p:txBody>
      </p:sp>
    </p:spTree>
    <p:extLst>
      <p:ext uri="{BB962C8B-B14F-4D97-AF65-F5344CB8AC3E}">
        <p14:creationId xmlns:p14="http://schemas.microsoft.com/office/powerpoint/2010/main" val="429312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illustration depicts the current, fragmented healthcare system:  services working independently with a “part” of a person, chaotic and isolated, with episodic care. I want to emphasize that every one of us is doing the best job we can within our current system.</a:t>
            </a:r>
          </a:p>
          <a:p>
            <a:endParaRPr lang="en-US" b="1" dirty="0"/>
          </a:p>
          <a:p>
            <a:r>
              <a:rPr lang="en-US" b="1" dirty="0"/>
              <a:t>Emphasize that people aren’t doing a BAD job…it could better – the system is doing a bad job</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4DBFFF5-7072-4247-819D-7D377CD9D5F8}" type="slidenum">
              <a:rPr lang="en-US" smtClean="0"/>
              <a:pPr>
                <a:defRPr/>
              </a:pPr>
              <a:t>16</a:t>
            </a:fld>
            <a:endParaRPr lang="en-US"/>
          </a:p>
        </p:txBody>
      </p:sp>
    </p:spTree>
    <p:extLst>
      <p:ext uri="{BB962C8B-B14F-4D97-AF65-F5344CB8AC3E}">
        <p14:creationId xmlns:p14="http://schemas.microsoft.com/office/powerpoint/2010/main" val="53933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illustration depicts the current, fragmented healthcare system:  services working independently with a “part” of a person, chaotic and isolated, with episodic care. I want to emphasize that every one of us is doing the best job we can within our current system.</a:t>
            </a:r>
          </a:p>
          <a:p>
            <a:endParaRPr lang="en-US" b="1" dirty="0"/>
          </a:p>
          <a:p>
            <a:r>
              <a:rPr lang="en-US" b="1" dirty="0"/>
              <a:t>Emphasize that people aren’t doing a BAD job…it could better – the system is doing a bad job</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4DBFFF5-7072-4247-819D-7D377CD9D5F8}" type="slidenum">
              <a:rPr lang="en-US" smtClean="0"/>
              <a:pPr>
                <a:defRPr/>
              </a:pPr>
              <a:t>17</a:t>
            </a:fld>
            <a:endParaRPr lang="en-US"/>
          </a:p>
        </p:txBody>
      </p:sp>
    </p:spTree>
    <p:extLst>
      <p:ext uri="{BB962C8B-B14F-4D97-AF65-F5344CB8AC3E}">
        <p14:creationId xmlns:p14="http://schemas.microsoft.com/office/powerpoint/2010/main" val="14236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illustration depicts the current, fragmented healthcare system:  services working independently with a “part” of a person, chaotic and isolated, with episodic care. I want to emphasize that every one of us is doing the best job we can within our current system.</a:t>
            </a:r>
          </a:p>
          <a:p>
            <a:endParaRPr lang="en-US" b="1" dirty="0"/>
          </a:p>
          <a:p>
            <a:r>
              <a:rPr lang="en-US" b="1" dirty="0"/>
              <a:t>Emphasize that people aren’t doing a BAD job…it could better – the system is doing a bad job</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4DBFFF5-7072-4247-819D-7D377CD9D5F8}" type="slidenum">
              <a:rPr lang="en-US" smtClean="0"/>
              <a:pPr>
                <a:defRPr/>
              </a:pPr>
              <a:t>18</a:t>
            </a:fld>
            <a:endParaRPr lang="en-US"/>
          </a:p>
        </p:txBody>
      </p:sp>
    </p:spTree>
    <p:extLst>
      <p:ext uri="{BB962C8B-B14F-4D97-AF65-F5344CB8AC3E}">
        <p14:creationId xmlns:p14="http://schemas.microsoft.com/office/powerpoint/2010/main" val="148747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0B7A-CED2-43DF-A2B5-D51BB3510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DFE887-D1F1-496F-915C-8BDAF23A08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D7712-B67C-44BD-BC3E-B2464A1E1BD3}"/>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5" name="Footer Placeholder 4">
            <a:extLst>
              <a:ext uri="{FF2B5EF4-FFF2-40B4-BE49-F238E27FC236}">
                <a16:creationId xmlns:a16="http://schemas.microsoft.com/office/drawing/2014/main" id="{1C357C8A-F2D5-4A78-A704-EC0CB0AE6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6A63D-7BFB-4C35-AD64-7C65B47C1EFB}"/>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197421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2196-7BA7-4ACF-8E5A-6C40C1C03A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D80427-3B22-457A-B133-EDDE96A69E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0AA9F-4B08-4741-861C-93854697AD30}"/>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5" name="Footer Placeholder 4">
            <a:extLst>
              <a:ext uri="{FF2B5EF4-FFF2-40B4-BE49-F238E27FC236}">
                <a16:creationId xmlns:a16="http://schemas.microsoft.com/office/drawing/2014/main" id="{CE737DB1-247D-498D-8A94-F98138B77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329FE-5E54-46BF-AD16-716425CFBF63}"/>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161513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838A3F-A6F4-4074-8F2B-4D22C75BF1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ADBA5-DA82-4A6B-A75C-CA53136904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89742-4C5E-42F9-A5A3-535A7C01B2B3}"/>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5" name="Footer Placeholder 4">
            <a:extLst>
              <a:ext uri="{FF2B5EF4-FFF2-40B4-BE49-F238E27FC236}">
                <a16:creationId xmlns:a16="http://schemas.microsoft.com/office/drawing/2014/main" id="{1FA25F62-3D3A-49CB-B3B9-2B69CE53D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F019E-2C18-475C-9D52-658902119AD3}"/>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410860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741C-1F3F-47AC-84D7-D27320C4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65B7A-06D1-4F11-A4DC-A50F57FB78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57608-9620-4B74-8FB5-40580A9CCCD5}"/>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5" name="Footer Placeholder 4">
            <a:extLst>
              <a:ext uri="{FF2B5EF4-FFF2-40B4-BE49-F238E27FC236}">
                <a16:creationId xmlns:a16="http://schemas.microsoft.com/office/drawing/2014/main" id="{D79BC7E5-5B61-4B32-BB90-703A53A13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85067-E278-4C83-911F-44C64FB225C3}"/>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35226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0AFC-45FA-45DD-9014-CFB711B6B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2BC26-3035-41F8-A35A-74BA86543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DA6221-6A66-4B6B-AA6D-CCCE13908613}"/>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5" name="Footer Placeholder 4">
            <a:extLst>
              <a:ext uri="{FF2B5EF4-FFF2-40B4-BE49-F238E27FC236}">
                <a16:creationId xmlns:a16="http://schemas.microsoft.com/office/drawing/2014/main" id="{C5850491-0AC8-482F-A8DD-BFB13DF4B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C4E67-911A-4C2A-B56B-E8950D2FE598}"/>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307455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DC87-BBB4-4C3F-815E-1723604E0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9B076-15DE-4979-8C0F-77FCED0E61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8691F5-7061-4654-B57C-204A3072E7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DFA6C6-2F90-417B-B8C5-DD4ACE2608C0}"/>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6" name="Footer Placeholder 5">
            <a:extLst>
              <a:ext uri="{FF2B5EF4-FFF2-40B4-BE49-F238E27FC236}">
                <a16:creationId xmlns:a16="http://schemas.microsoft.com/office/drawing/2014/main" id="{77E1E95B-503D-44C2-AD84-A2E5E82DD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406AB-6B8C-42EF-924D-54BE7AC4133D}"/>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355887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995D-4104-4312-B6A3-BBE7CC3D02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8798E-A86B-427C-BC73-341EEA8FA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86DE1-43CA-43F6-AA42-B824BCEA21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FB9BA3-2013-492E-9CA6-42C835042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25DA09-13B5-486A-9397-D18EE86181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40340C-0D95-4470-8184-E0767B57D36C}"/>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8" name="Footer Placeholder 7">
            <a:extLst>
              <a:ext uri="{FF2B5EF4-FFF2-40B4-BE49-F238E27FC236}">
                <a16:creationId xmlns:a16="http://schemas.microsoft.com/office/drawing/2014/main" id="{048AA0BE-0D9C-4BA8-AE19-AD1970AD4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04089-2CC6-438C-8EB3-CF3C9046701D}"/>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205609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9C89-C29A-4E77-854E-B371616201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BD25C-2EED-4607-A8C6-3096ECE2A9DF}"/>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4" name="Footer Placeholder 3">
            <a:extLst>
              <a:ext uri="{FF2B5EF4-FFF2-40B4-BE49-F238E27FC236}">
                <a16:creationId xmlns:a16="http://schemas.microsoft.com/office/drawing/2014/main" id="{7CF58C43-7A54-4122-AB5E-101F32846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7F808-CE3E-449D-AD7F-329D3861CCD4}"/>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271892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C502E-7311-4522-A7F1-9C922648155C}"/>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3" name="Footer Placeholder 2">
            <a:extLst>
              <a:ext uri="{FF2B5EF4-FFF2-40B4-BE49-F238E27FC236}">
                <a16:creationId xmlns:a16="http://schemas.microsoft.com/office/drawing/2014/main" id="{88A33DE9-D548-49D2-AF48-658B2A4F7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80B23-DF0B-42E8-AA99-15A355AFEA4A}"/>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287920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E24F-7C39-4CF5-97B1-226B363B4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07DA7B-9EB9-4316-925A-BD498F42E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C494BD-2FDD-4C66-890D-06D7BE2E4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9CAC43-B7F1-4DBB-BAE6-5F10DB9A4FAC}"/>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6" name="Footer Placeholder 5">
            <a:extLst>
              <a:ext uri="{FF2B5EF4-FFF2-40B4-BE49-F238E27FC236}">
                <a16:creationId xmlns:a16="http://schemas.microsoft.com/office/drawing/2014/main" id="{F561F8CC-EA23-4D61-B6A7-F454640B4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6785F-EB71-4D15-BF5F-9BFC928A7E8B}"/>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371914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401F-3F91-4D49-A494-DFC0EAB1B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84D00-3161-4487-A3A4-F265AB1A7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2F920-FAC5-4B8B-A32E-540925FF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0B2FAD-7B25-437A-92DF-3E153126A5FC}"/>
              </a:ext>
            </a:extLst>
          </p:cNvPr>
          <p:cNvSpPr>
            <a:spLocks noGrp="1"/>
          </p:cNvSpPr>
          <p:nvPr>
            <p:ph type="dt" sz="half" idx="10"/>
          </p:nvPr>
        </p:nvSpPr>
        <p:spPr/>
        <p:txBody>
          <a:bodyPr/>
          <a:lstStyle/>
          <a:p>
            <a:fld id="{387DB0E1-06ED-4301-9250-1FCB5C8E6FEE}" type="datetimeFigureOut">
              <a:rPr lang="en-US" smtClean="0"/>
              <a:t>5/1/2019</a:t>
            </a:fld>
            <a:endParaRPr lang="en-US"/>
          </a:p>
        </p:txBody>
      </p:sp>
      <p:sp>
        <p:nvSpPr>
          <p:cNvPr id="6" name="Footer Placeholder 5">
            <a:extLst>
              <a:ext uri="{FF2B5EF4-FFF2-40B4-BE49-F238E27FC236}">
                <a16:creationId xmlns:a16="http://schemas.microsoft.com/office/drawing/2014/main" id="{C5CF1CB4-396E-41D4-9E84-9936EFCFD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D4C82-62EB-4349-8D57-1A575587605A}"/>
              </a:ext>
            </a:extLst>
          </p:cNvPr>
          <p:cNvSpPr>
            <a:spLocks noGrp="1"/>
          </p:cNvSpPr>
          <p:nvPr>
            <p:ph type="sldNum" sz="quarter" idx="12"/>
          </p:nvPr>
        </p:nvSpPr>
        <p:spPr/>
        <p:txBody>
          <a:bodyPr/>
          <a:lstStyle/>
          <a:p>
            <a:fld id="{B603D290-D231-49F6-B389-A5068367A696}" type="slidenum">
              <a:rPr lang="en-US" smtClean="0"/>
              <a:t>‹#›</a:t>
            </a:fld>
            <a:endParaRPr lang="en-US"/>
          </a:p>
        </p:txBody>
      </p:sp>
    </p:spTree>
    <p:extLst>
      <p:ext uri="{BB962C8B-B14F-4D97-AF65-F5344CB8AC3E}">
        <p14:creationId xmlns:p14="http://schemas.microsoft.com/office/powerpoint/2010/main" val="402887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56F47-D428-45BC-A7C4-1E109AA4A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9F3C4-0365-49D0-A0F0-6A149D29F9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CC3B9-3620-4A0D-BF15-7A65E12CF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DB0E1-06ED-4301-9250-1FCB5C8E6FEE}" type="datetimeFigureOut">
              <a:rPr lang="en-US" smtClean="0"/>
              <a:t>5/1/2019</a:t>
            </a:fld>
            <a:endParaRPr lang="en-US"/>
          </a:p>
        </p:txBody>
      </p:sp>
      <p:sp>
        <p:nvSpPr>
          <p:cNvPr id="5" name="Footer Placeholder 4">
            <a:extLst>
              <a:ext uri="{FF2B5EF4-FFF2-40B4-BE49-F238E27FC236}">
                <a16:creationId xmlns:a16="http://schemas.microsoft.com/office/drawing/2014/main" id="{7015F901-03E0-4C8D-9D87-B5C25A5EE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BE9F98-9F94-40F5-88F5-59E3B3DBD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3D290-D231-49F6-B389-A5068367A696}" type="slidenum">
              <a:rPr lang="en-US" smtClean="0"/>
              <a:t>‹#›</a:t>
            </a:fld>
            <a:endParaRPr lang="en-US"/>
          </a:p>
        </p:txBody>
      </p:sp>
    </p:spTree>
    <p:extLst>
      <p:ext uri="{BB962C8B-B14F-4D97-AF65-F5344CB8AC3E}">
        <p14:creationId xmlns:p14="http://schemas.microsoft.com/office/powerpoint/2010/main" val="1263171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http://publicdomainpictures.net/view-image.php?image=66802&amp;picture=neighborhood-in-color"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romantica354.wordpress.com/" TargetMode="External"/><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480" y="1747693"/>
            <a:ext cx="10074102" cy="3453534"/>
          </a:xfrm>
        </p:spPr>
        <p:txBody>
          <a:bodyPr>
            <a:normAutofit/>
          </a:bodyPr>
          <a:lstStyle/>
          <a:p>
            <a:r>
              <a:rPr lang="en-US" sz="4000" b="1" dirty="0">
                <a:latin typeface="+mn-lt"/>
              </a:rPr>
              <a:t>Assessing Performance of Service Delivery</a:t>
            </a:r>
            <a:br>
              <a:rPr lang="en-US" sz="3200" b="1" dirty="0">
                <a:solidFill>
                  <a:srgbClr val="0070C0"/>
                </a:solidFill>
                <a:latin typeface="+mn-lt"/>
              </a:rPr>
            </a:br>
            <a:r>
              <a:rPr lang="en-US" sz="2000" b="1" dirty="0">
                <a:solidFill>
                  <a:srgbClr val="0070C0"/>
                </a:solidFill>
                <a:latin typeface="+mn-lt"/>
              </a:rPr>
              <a:t>Session 4</a:t>
            </a:r>
            <a:br>
              <a:rPr lang="en-US" sz="2000" b="1" dirty="0">
                <a:solidFill>
                  <a:srgbClr val="0070C0"/>
                </a:solidFill>
                <a:latin typeface="+mn-lt"/>
              </a:rPr>
            </a:br>
            <a:br>
              <a:rPr lang="en-US" sz="2000" b="1" dirty="0">
                <a:solidFill>
                  <a:srgbClr val="0070C0"/>
                </a:solidFill>
                <a:latin typeface="+mn-lt"/>
              </a:rPr>
            </a:br>
            <a:r>
              <a:rPr lang="en-US" sz="2000" b="1" dirty="0">
                <a:solidFill>
                  <a:srgbClr val="0070C0"/>
                </a:solidFill>
                <a:latin typeface="+mn-lt"/>
              </a:rPr>
              <a:t>Global Flagship Course on Health Systems Strengthening: The Challenge of Universal Health Coverage</a:t>
            </a:r>
            <a:br>
              <a:rPr lang="en-US" sz="2000" b="1" dirty="0">
                <a:solidFill>
                  <a:srgbClr val="0070C0"/>
                </a:solidFill>
                <a:latin typeface="+mn-lt"/>
              </a:rPr>
            </a:br>
            <a:br>
              <a:rPr lang="en-US" sz="3200" b="1" dirty="0">
                <a:solidFill>
                  <a:srgbClr val="0070C0"/>
                </a:solidFill>
                <a:latin typeface="+mn-lt"/>
              </a:rPr>
            </a:br>
            <a:r>
              <a:rPr lang="en-US" sz="3200" b="1" dirty="0">
                <a:solidFill>
                  <a:srgbClr val="0070C0"/>
                </a:solidFill>
                <a:latin typeface="+mn-lt"/>
              </a:rPr>
              <a:t>Ian Forde and Nedim Jaganjac</a:t>
            </a:r>
            <a:br>
              <a:rPr lang="en-US" sz="3200" b="1" dirty="0">
                <a:solidFill>
                  <a:srgbClr val="0070C0"/>
                </a:solidFill>
                <a:latin typeface="+mn-lt"/>
              </a:rPr>
            </a:br>
            <a:r>
              <a:rPr lang="en-US" sz="2400" b="1" dirty="0">
                <a:solidFill>
                  <a:srgbClr val="0070C0"/>
                </a:solidFill>
                <a:latin typeface="+mn-lt"/>
              </a:rPr>
              <a:t>World Bank Group</a:t>
            </a:r>
            <a:br>
              <a:rPr lang="en-US" sz="2400" b="1" dirty="0">
                <a:solidFill>
                  <a:srgbClr val="0070C0"/>
                </a:solidFill>
                <a:latin typeface="+mn-lt"/>
              </a:rPr>
            </a:br>
            <a:endParaRPr lang="en-US" sz="2400" b="1" dirty="0">
              <a:solidFill>
                <a:srgbClr val="0070C0"/>
              </a:solidFill>
              <a:latin typeface="+mn-lt"/>
            </a:endParaRPr>
          </a:p>
        </p:txBody>
      </p:sp>
      <p:pic>
        <p:nvPicPr>
          <p:cNvPr id="4" name="Picture 3">
            <a:extLst>
              <a:ext uri="{FF2B5EF4-FFF2-40B4-BE49-F238E27FC236}">
                <a16:creationId xmlns:a16="http://schemas.microsoft.com/office/drawing/2014/main" id="{C37537C7-ACF9-419A-BF01-153F37152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55" y="5416523"/>
            <a:ext cx="1996249" cy="1167038"/>
          </a:xfrm>
          <a:prstGeom prst="rect">
            <a:avLst/>
          </a:prstGeom>
        </p:spPr>
      </p:pic>
      <p:pic>
        <p:nvPicPr>
          <p:cNvPr id="5" name="Picture 4">
            <a:extLst>
              <a:ext uri="{FF2B5EF4-FFF2-40B4-BE49-F238E27FC236}">
                <a16:creationId xmlns:a16="http://schemas.microsoft.com/office/drawing/2014/main" id="{FDCB727E-1814-4ED0-8D51-CB6DBCD88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568" y="5618466"/>
            <a:ext cx="2140142" cy="763152"/>
          </a:xfrm>
          <a:prstGeom prst="rect">
            <a:avLst/>
          </a:prstGeom>
        </p:spPr>
      </p:pic>
      <p:pic>
        <p:nvPicPr>
          <p:cNvPr id="6" name="Picture 5">
            <a:extLst>
              <a:ext uri="{FF2B5EF4-FFF2-40B4-BE49-F238E27FC236}">
                <a16:creationId xmlns:a16="http://schemas.microsoft.com/office/drawing/2014/main" id="{6CE60ABD-DE2D-4A2C-B67D-56D12DF34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325" y="5440397"/>
            <a:ext cx="2752314" cy="1324642"/>
          </a:xfrm>
          <a:prstGeom prst="rect">
            <a:avLst/>
          </a:prstGeom>
        </p:spPr>
      </p:pic>
      <p:pic>
        <p:nvPicPr>
          <p:cNvPr id="7" name="Picture 6">
            <a:extLst>
              <a:ext uri="{FF2B5EF4-FFF2-40B4-BE49-F238E27FC236}">
                <a16:creationId xmlns:a16="http://schemas.microsoft.com/office/drawing/2014/main" id="{C0D39D7D-7AA6-458F-B626-473339093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627" y="5585907"/>
            <a:ext cx="963292" cy="923885"/>
          </a:xfrm>
          <a:prstGeom prst="rect">
            <a:avLst/>
          </a:prstGeom>
        </p:spPr>
      </p:pic>
      <p:pic>
        <p:nvPicPr>
          <p:cNvPr id="8" name="Picture 7">
            <a:extLst>
              <a:ext uri="{FF2B5EF4-FFF2-40B4-BE49-F238E27FC236}">
                <a16:creationId xmlns:a16="http://schemas.microsoft.com/office/drawing/2014/main" id="{1DD6CE92-62FD-40E8-B19B-9AC262187063}"/>
              </a:ext>
            </a:extLst>
          </p:cNvPr>
          <p:cNvPicPr>
            <a:picLocks noChangeAspect="1"/>
          </p:cNvPicPr>
          <p:nvPr/>
        </p:nvPicPr>
        <p:blipFill>
          <a:blip r:embed="rId6"/>
          <a:stretch>
            <a:fillRect/>
          </a:stretch>
        </p:blipFill>
        <p:spPr>
          <a:xfrm>
            <a:off x="4901710" y="0"/>
            <a:ext cx="2365642" cy="1330455"/>
          </a:xfrm>
          <a:prstGeom prst="rect">
            <a:avLst/>
          </a:prstGeom>
        </p:spPr>
      </p:pic>
      <p:pic>
        <p:nvPicPr>
          <p:cNvPr id="12" name="Picture 11">
            <a:extLst>
              <a:ext uri="{FF2B5EF4-FFF2-40B4-BE49-F238E27FC236}">
                <a16:creationId xmlns:a16="http://schemas.microsoft.com/office/drawing/2014/main" id="{68D77867-339E-41B3-A2E0-898D1EA27C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2855" y="5334744"/>
            <a:ext cx="1426210" cy="1426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8656-D3A7-4C91-87F5-D6B7088E7FCC}"/>
              </a:ext>
            </a:extLst>
          </p:cNvPr>
          <p:cNvSpPr>
            <a:spLocks noGrp="1"/>
          </p:cNvSpPr>
          <p:nvPr>
            <p:ph type="title"/>
          </p:nvPr>
        </p:nvSpPr>
        <p:spPr>
          <a:xfrm>
            <a:off x="1589943" y="530706"/>
            <a:ext cx="8362113" cy="1060075"/>
          </a:xfrm>
        </p:spPr>
        <p:txBody>
          <a:bodyPr>
            <a:noAutofit/>
          </a:bodyPr>
          <a:lstStyle/>
          <a:p>
            <a:pPr algn="ctr"/>
            <a:br>
              <a:rPr lang="en-US" sz="2700" b="1" dirty="0"/>
            </a:br>
            <a:r>
              <a:rPr lang="en-US" sz="2700" b="1" dirty="0">
                <a:solidFill>
                  <a:srgbClr val="0070C0"/>
                </a:solidFill>
              </a:rPr>
              <a:t>Fragmentation in Practice: Representative timeline of a patient’s experiences in the U.S. health care system</a:t>
            </a:r>
            <a:br>
              <a:rPr lang="en-US" sz="2700" b="1" dirty="0">
                <a:solidFill>
                  <a:srgbClr val="0070C0"/>
                </a:solidFill>
              </a:rPr>
            </a:br>
            <a:br>
              <a:rPr lang="da-DK" sz="2700" b="1" dirty="0"/>
            </a:br>
            <a:endParaRPr lang="en-US" sz="2700" b="1" dirty="0"/>
          </a:p>
        </p:txBody>
      </p:sp>
      <p:pic>
        <p:nvPicPr>
          <p:cNvPr id="3" name="Picture 2">
            <a:extLst>
              <a:ext uri="{FF2B5EF4-FFF2-40B4-BE49-F238E27FC236}">
                <a16:creationId xmlns:a16="http://schemas.microsoft.com/office/drawing/2014/main" id="{01BFF271-4C56-4572-AA9B-8733CD606167}"/>
              </a:ext>
            </a:extLst>
          </p:cNvPr>
          <p:cNvPicPr>
            <a:picLocks noChangeAspect="1"/>
          </p:cNvPicPr>
          <p:nvPr/>
        </p:nvPicPr>
        <p:blipFill>
          <a:blip r:embed="rId2"/>
          <a:stretch>
            <a:fillRect/>
          </a:stretch>
        </p:blipFill>
        <p:spPr>
          <a:xfrm>
            <a:off x="2152651" y="2032908"/>
            <a:ext cx="8075735" cy="3044651"/>
          </a:xfrm>
          <a:prstGeom prst="rect">
            <a:avLst/>
          </a:prstGeom>
        </p:spPr>
      </p:pic>
      <p:sp>
        <p:nvSpPr>
          <p:cNvPr id="4" name="Rectangle 3">
            <a:extLst>
              <a:ext uri="{FF2B5EF4-FFF2-40B4-BE49-F238E27FC236}">
                <a16:creationId xmlns:a16="http://schemas.microsoft.com/office/drawing/2014/main" id="{8FC4F797-37AC-4FF4-AA18-F13F34B0A1DD}"/>
              </a:ext>
            </a:extLst>
          </p:cNvPr>
          <p:cNvSpPr/>
          <p:nvPr/>
        </p:nvSpPr>
        <p:spPr>
          <a:xfrm>
            <a:off x="5942763" y="5623031"/>
            <a:ext cx="4572000" cy="369332"/>
          </a:xfrm>
          <a:prstGeom prst="rect">
            <a:avLst/>
          </a:prstGeom>
        </p:spPr>
        <p:txBody>
          <a:bodyPr>
            <a:spAutoFit/>
          </a:bodyPr>
          <a:lstStyle/>
          <a:p>
            <a:r>
              <a:rPr lang="da-DK" sz="900" dirty="0"/>
              <a:t>SOURCE: IOM, 2013; Data derived from Boyd et al., 2005; Jencks et al., 2009; Pham et al.,</a:t>
            </a:r>
            <a:endParaRPr lang="en-US" sz="900" dirty="0"/>
          </a:p>
        </p:txBody>
      </p:sp>
    </p:spTree>
    <p:extLst>
      <p:ext uri="{BB962C8B-B14F-4D97-AF65-F5344CB8AC3E}">
        <p14:creationId xmlns:p14="http://schemas.microsoft.com/office/powerpoint/2010/main" val="64669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7224F-766E-4F3B-B228-AA5B42B334B4}"/>
              </a:ext>
            </a:extLst>
          </p:cNvPr>
          <p:cNvPicPr>
            <a:picLocks noChangeAspect="1"/>
          </p:cNvPicPr>
          <p:nvPr/>
        </p:nvPicPr>
        <p:blipFill>
          <a:blip r:embed="rId3"/>
          <a:stretch>
            <a:fillRect/>
          </a:stretch>
        </p:blipFill>
        <p:spPr>
          <a:xfrm>
            <a:off x="1745293" y="1854776"/>
            <a:ext cx="4162301" cy="3903720"/>
          </a:xfrm>
          <a:prstGeom prst="rect">
            <a:avLst/>
          </a:prstGeom>
        </p:spPr>
      </p:pic>
      <p:sp>
        <p:nvSpPr>
          <p:cNvPr id="3" name="Rectangle 2">
            <a:extLst>
              <a:ext uri="{FF2B5EF4-FFF2-40B4-BE49-F238E27FC236}">
                <a16:creationId xmlns:a16="http://schemas.microsoft.com/office/drawing/2014/main" id="{EA9E7B36-26F4-436C-AA23-EDCD498426D2}"/>
              </a:ext>
            </a:extLst>
          </p:cNvPr>
          <p:cNvSpPr/>
          <p:nvPr/>
        </p:nvSpPr>
        <p:spPr>
          <a:xfrm>
            <a:off x="1819300" y="1110187"/>
            <a:ext cx="8698984" cy="415498"/>
          </a:xfrm>
          <a:prstGeom prst="rect">
            <a:avLst/>
          </a:prstGeom>
        </p:spPr>
        <p:txBody>
          <a:bodyPr wrap="none">
            <a:spAutoFit/>
          </a:bodyPr>
          <a:lstStyle/>
          <a:p>
            <a:pPr algn="ctr" defTabSz="685800">
              <a:defRPr/>
            </a:pPr>
            <a:r>
              <a:rPr lang="en-US" sz="2100" b="1" dirty="0">
                <a:solidFill>
                  <a:srgbClr val="0070C0"/>
                </a:solidFill>
                <a:latin typeface="Calibri" panose="020F0502020204030204"/>
              </a:rPr>
              <a:t>Effects of Care Fragmentation - Provider Perspective, various countries, 2006</a:t>
            </a:r>
          </a:p>
        </p:txBody>
      </p:sp>
      <p:pic>
        <p:nvPicPr>
          <p:cNvPr id="4" name="Picture 3">
            <a:extLst>
              <a:ext uri="{FF2B5EF4-FFF2-40B4-BE49-F238E27FC236}">
                <a16:creationId xmlns:a16="http://schemas.microsoft.com/office/drawing/2014/main" id="{C511D534-67EF-4747-87E6-4BDBB6ADAFE6}"/>
              </a:ext>
            </a:extLst>
          </p:cNvPr>
          <p:cNvPicPr>
            <a:picLocks noChangeAspect="1"/>
          </p:cNvPicPr>
          <p:nvPr/>
        </p:nvPicPr>
        <p:blipFill>
          <a:blip r:embed="rId4"/>
          <a:stretch>
            <a:fillRect/>
          </a:stretch>
        </p:blipFill>
        <p:spPr>
          <a:xfrm>
            <a:off x="6191004" y="1854777"/>
            <a:ext cx="4476997" cy="3767449"/>
          </a:xfrm>
          <a:prstGeom prst="rect">
            <a:avLst/>
          </a:prstGeom>
        </p:spPr>
      </p:pic>
    </p:spTree>
    <p:extLst>
      <p:ext uri="{BB962C8B-B14F-4D97-AF65-F5344CB8AC3E}">
        <p14:creationId xmlns:p14="http://schemas.microsoft.com/office/powerpoint/2010/main" val="93008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FC356-53E3-4D01-886D-867A3302293E}"/>
              </a:ext>
            </a:extLst>
          </p:cNvPr>
          <p:cNvPicPr>
            <a:picLocks noChangeAspect="1"/>
          </p:cNvPicPr>
          <p:nvPr/>
        </p:nvPicPr>
        <p:blipFill>
          <a:blip r:embed="rId2"/>
          <a:stretch>
            <a:fillRect/>
          </a:stretch>
        </p:blipFill>
        <p:spPr>
          <a:xfrm>
            <a:off x="1892665" y="1828800"/>
            <a:ext cx="7568043" cy="4086225"/>
          </a:xfrm>
          <a:prstGeom prst="rect">
            <a:avLst/>
          </a:prstGeom>
        </p:spPr>
      </p:pic>
      <p:sp>
        <p:nvSpPr>
          <p:cNvPr id="3" name="TextBox 2">
            <a:extLst>
              <a:ext uri="{FF2B5EF4-FFF2-40B4-BE49-F238E27FC236}">
                <a16:creationId xmlns:a16="http://schemas.microsoft.com/office/drawing/2014/main" id="{021346A2-4E46-40BA-9BE6-00A9045FCB05}"/>
              </a:ext>
            </a:extLst>
          </p:cNvPr>
          <p:cNvSpPr txBox="1"/>
          <p:nvPr/>
        </p:nvSpPr>
        <p:spPr>
          <a:xfrm>
            <a:off x="2403876" y="758309"/>
            <a:ext cx="7207358" cy="369332"/>
          </a:xfrm>
          <a:prstGeom prst="rect">
            <a:avLst/>
          </a:prstGeom>
          <a:noFill/>
        </p:spPr>
        <p:txBody>
          <a:bodyPr wrap="none" rtlCol="0">
            <a:spAutoFit/>
          </a:bodyPr>
          <a:lstStyle/>
          <a:p>
            <a:pPr algn="ctr"/>
            <a:r>
              <a:rPr lang="en-US" b="1" dirty="0">
                <a:solidFill>
                  <a:srgbClr val="0070C0"/>
                </a:solidFill>
              </a:rPr>
              <a:t>Fragmentation in Practice: Specialty Care Coordination, Various countries </a:t>
            </a:r>
          </a:p>
        </p:txBody>
      </p:sp>
    </p:spTree>
    <p:extLst>
      <p:ext uri="{BB962C8B-B14F-4D97-AF65-F5344CB8AC3E}">
        <p14:creationId xmlns:p14="http://schemas.microsoft.com/office/powerpoint/2010/main" val="114648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85" y="445477"/>
            <a:ext cx="9140993" cy="1596055"/>
          </a:xfrm>
        </p:spPr>
        <p:txBody>
          <a:bodyPr>
            <a:noAutofit/>
          </a:bodyPr>
          <a:lstStyle/>
          <a:p>
            <a:pPr algn="ctr"/>
            <a:r>
              <a:rPr lang="en-US" sz="2550" b="1" dirty="0">
                <a:solidFill>
                  <a:srgbClr val="0070C0"/>
                </a:solidFill>
              </a:rPr>
              <a:t>Effects of Fragmentation: Zigzagging for ambulatory care - TB</a:t>
            </a:r>
            <a:br>
              <a:rPr lang="en-US" sz="2100" b="1" dirty="0"/>
            </a:br>
            <a:r>
              <a:rPr lang="en-US" sz="2100" b="1" dirty="0">
                <a:solidFill>
                  <a:srgbClr val="0070C0"/>
                </a:solidFill>
              </a:rPr>
              <a:t>Pathways undertaken by patients to reach the RNTCP (DOTS) facilities in Delhi, 2010  </a:t>
            </a:r>
            <a:r>
              <a:rPr lang="en-US" sz="1800" b="1" dirty="0">
                <a:solidFill>
                  <a:srgbClr val="0070C0"/>
                </a:solidFill>
              </a:rPr>
              <a:t>(N=108)</a:t>
            </a:r>
            <a:endParaRPr lang="en-US" sz="2100" b="1" dirty="0">
              <a:solidFill>
                <a:srgbClr val="0070C0"/>
              </a:solidFill>
            </a:endParaRPr>
          </a:p>
        </p:txBody>
      </p:sp>
      <p:pic>
        <p:nvPicPr>
          <p:cNvPr id="3" name="Picture 2"/>
          <p:cNvPicPr>
            <a:picLocks noChangeAspect="1"/>
          </p:cNvPicPr>
          <p:nvPr/>
        </p:nvPicPr>
        <p:blipFill rotWithShape="1">
          <a:blip r:embed="rId3"/>
          <a:srcRect l="3589" t="2342" r="3056" b="6193"/>
          <a:stretch/>
        </p:blipFill>
        <p:spPr>
          <a:xfrm>
            <a:off x="1998272" y="2218138"/>
            <a:ext cx="5087630" cy="3401473"/>
          </a:xfrm>
          <a:prstGeom prst="rect">
            <a:avLst/>
          </a:prstGeom>
        </p:spPr>
      </p:pic>
      <p:pic>
        <p:nvPicPr>
          <p:cNvPr id="4" name="Picture 3"/>
          <p:cNvPicPr>
            <a:picLocks noChangeAspect="1"/>
          </p:cNvPicPr>
          <p:nvPr/>
        </p:nvPicPr>
        <p:blipFill>
          <a:blip r:embed="rId4"/>
          <a:stretch>
            <a:fillRect/>
          </a:stretch>
        </p:blipFill>
        <p:spPr>
          <a:xfrm>
            <a:off x="7085903" y="3302774"/>
            <a:ext cx="3520475" cy="1232198"/>
          </a:xfrm>
          <a:prstGeom prst="rect">
            <a:avLst/>
          </a:prstGeom>
        </p:spPr>
      </p:pic>
      <p:sp>
        <p:nvSpPr>
          <p:cNvPr id="5" name="TextBox 4"/>
          <p:cNvSpPr txBox="1"/>
          <p:nvPr/>
        </p:nvSpPr>
        <p:spPr>
          <a:xfrm>
            <a:off x="8189494" y="5796213"/>
            <a:ext cx="2478506" cy="230832"/>
          </a:xfrm>
          <a:prstGeom prst="rect">
            <a:avLst/>
          </a:prstGeom>
          <a:noFill/>
        </p:spPr>
        <p:txBody>
          <a:bodyPr wrap="square" rtlCol="0">
            <a:spAutoFit/>
          </a:bodyPr>
          <a:lstStyle/>
          <a:p>
            <a:pPr algn="r"/>
            <a:r>
              <a:rPr lang="en-US" sz="900" dirty="0"/>
              <a:t>Source: Kapoor et al. (2012)</a:t>
            </a:r>
          </a:p>
        </p:txBody>
      </p:sp>
    </p:spTree>
    <p:extLst>
      <p:ext uri="{BB962C8B-B14F-4D97-AF65-F5344CB8AC3E}">
        <p14:creationId xmlns:p14="http://schemas.microsoft.com/office/powerpoint/2010/main" val="361547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B65EA1-175B-49C9-8C05-5CED24E9C47C}"/>
              </a:ext>
            </a:extLst>
          </p:cNvPr>
          <p:cNvSpPr/>
          <p:nvPr/>
        </p:nvSpPr>
        <p:spPr>
          <a:xfrm>
            <a:off x="287627" y="903194"/>
            <a:ext cx="4216600" cy="4995740"/>
          </a:xfrm>
          <a:prstGeom prst="rect">
            <a:avLst/>
          </a:prstGeom>
          <a:solidFill>
            <a:sysClr val="window" lastClr="FFFFFF"/>
          </a:solidFill>
          <a:ln w="25400" cap="flat" cmpd="sng" algn="ctr">
            <a:solidFill>
              <a:sysClr val="window" lastClr="FFFFFF">
                <a:lumMod val="50000"/>
              </a:sys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rapezoid 2">
            <a:extLst>
              <a:ext uri="{FF2B5EF4-FFF2-40B4-BE49-F238E27FC236}">
                <a16:creationId xmlns:a16="http://schemas.microsoft.com/office/drawing/2014/main" id="{240568B1-7EF0-47F7-8E95-C98E12354CB4}"/>
              </a:ext>
            </a:extLst>
          </p:cNvPr>
          <p:cNvSpPr/>
          <p:nvPr/>
        </p:nvSpPr>
        <p:spPr>
          <a:xfrm rot="16200000">
            <a:off x="2545237" y="2102965"/>
            <a:ext cx="1996130" cy="1905001"/>
          </a:xfrm>
          <a:prstGeom prst="trapezoid">
            <a:avLst>
              <a:gd name="adj" fmla="val 27296"/>
            </a:avLst>
          </a:prstGeom>
          <a:gradFill flip="none" rotWithShape="1">
            <a:gsLst>
              <a:gs pos="0">
                <a:srgbClr val="4472C4">
                  <a:lumMod val="0"/>
                  <a:lumOff val="100000"/>
                </a:srgbClr>
              </a:gs>
              <a:gs pos="35000">
                <a:srgbClr val="4472C4">
                  <a:lumMod val="0"/>
                  <a:lumOff val="100000"/>
                </a:srgbClr>
              </a:gs>
              <a:gs pos="100000">
                <a:srgbClr val="4472C4">
                  <a:lumMod val="100000"/>
                </a:srgbClr>
              </a:gs>
            </a:gsLst>
            <a:path path="circle">
              <a:fillToRect l="50000" t="-80000" r="50000" b="180000"/>
            </a:path>
            <a:tileRect/>
          </a:gra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 name="Left Bracket 3">
            <a:extLst>
              <a:ext uri="{FF2B5EF4-FFF2-40B4-BE49-F238E27FC236}">
                <a16:creationId xmlns:a16="http://schemas.microsoft.com/office/drawing/2014/main" id="{E0343806-ABE6-4B2B-9B6B-5692F8FE7A98}"/>
              </a:ext>
            </a:extLst>
          </p:cNvPr>
          <p:cNvSpPr/>
          <p:nvPr/>
        </p:nvSpPr>
        <p:spPr>
          <a:xfrm>
            <a:off x="4537557" y="845613"/>
            <a:ext cx="892592" cy="5064800"/>
          </a:xfrm>
          <a:prstGeom prst="leftBracket">
            <a:avLst/>
          </a:prstGeom>
          <a:noFill/>
          <a:ln w="38100" cap="flat" cmpd="sng" algn="ctr">
            <a:solidFill>
              <a:sysClr val="windowText" lastClr="000000">
                <a:lumMod val="50000"/>
                <a:lumOff val="50000"/>
              </a:sysClr>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7EDCE30-25C1-4EA5-92B5-4584B3591FE0}"/>
              </a:ext>
            </a:extLst>
          </p:cNvPr>
          <p:cNvSpPr txBox="1"/>
          <p:nvPr/>
        </p:nvSpPr>
        <p:spPr>
          <a:xfrm>
            <a:off x="4718144" y="951670"/>
            <a:ext cx="5170264" cy="400110"/>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b="1" dirty="0">
                <a:solidFill>
                  <a:srgbClr val="4472C4">
                    <a:lumMod val="75000"/>
                  </a:srgbClr>
                </a:solidFill>
                <a:latin typeface="Calibri" panose="020F0502020204030204"/>
                <a:ea typeface="+mn-ea"/>
                <a:cs typeface="+mn-cs"/>
              </a:rPr>
              <a:t>Sources of inefficiency</a:t>
            </a:r>
            <a:endParaRPr lang="en-US" sz="2000" i="1" dirty="0">
              <a:solidFill>
                <a:srgbClr val="4472C4">
                  <a:lumMod val="75000"/>
                </a:srgbClr>
              </a:solidFill>
              <a:latin typeface="Calibri" panose="020F0502020204030204"/>
              <a:ea typeface="+mn-ea"/>
              <a:cs typeface="+mn-cs"/>
            </a:endParaRPr>
          </a:p>
        </p:txBody>
      </p:sp>
      <p:sp>
        <p:nvSpPr>
          <p:cNvPr id="6" name="TextBox 5">
            <a:extLst>
              <a:ext uri="{FF2B5EF4-FFF2-40B4-BE49-F238E27FC236}">
                <a16:creationId xmlns:a16="http://schemas.microsoft.com/office/drawing/2014/main" id="{B10C6A30-45EC-4CF6-8AAC-95751845C50B}"/>
              </a:ext>
            </a:extLst>
          </p:cNvPr>
          <p:cNvSpPr txBox="1"/>
          <p:nvPr/>
        </p:nvSpPr>
        <p:spPr>
          <a:xfrm>
            <a:off x="8914556" y="921987"/>
            <a:ext cx="3277444" cy="707886"/>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b="1" dirty="0">
                <a:solidFill>
                  <a:srgbClr val="1A396E"/>
                </a:solidFill>
                <a:latin typeface="Calibri" panose="020F0502020204030204"/>
                <a:ea typeface="+mn-ea"/>
                <a:cs typeface="+mn-cs"/>
              </a:rPr>
              <a:t>Potential value </a:t>
            </a:r>
            <a:r>
              <a:rPr lang="mr-IN" sz="2000" b="1" dirty="0">
                <a:solidFill>
                  <a:srgbClr val="1A396E"/>
                </a:solidFill>
                <a:latin typeface="Calibri" panose="020F0502020204030204"/>
                <a:ea typeface="+mn-ea"/>
                <a:cs typeface="Mangal" panose="02040503050203030202" pitchFamily="18" charset="0"/>
              </a:rPr>
              <a:t>–</a:t>
            </a:r>
            <a:r>
              <a:rPr lang="en-US" sz="2000" b="1" dirty="0">
                <a:solidFill>
                  <a:srgbClr val="1A396E"/>
                </a:solidFill>
                <a:latin typeface="Calibri" panose="020F0502020204030204"/>
                <a:ea typeface="+mn-ea"/>
                <a:cs typeface="+mn-cs"/>
              </a:rPr>
              <a:t>  LICs and LMICs</a:t>
            </a:r>
            <a:r>
              <a:rPr lang="en-US" sz="2000" b="1" baseline="30000" dirty="0">
                <a:solidFill>
                  <a:srgbClr val="1A396E"/>
                </a:solidFill>
                <a:latin typeface="Calibri" panose="020F0502020204030204"/>
                <a:ea typeface="+mn-ea"/>
                <a:cs typeface="+mn-cs"/>
              </a:rPr>
              <a:t>1</a:t>
            </a:r>
            <a:r>
              <a:rPr lang="en-US" sz="2000" b="1" dirty="0">
                <a:solidFill>
                  <a:srgbClr val="1A396E"/>
                </a:solidFill>
                <a:latin typeface="Calibri" panose="020F0502020204030204"/>
                <a:ea typeface="+mn-ea"/>
                <a:cs typeface="+mn-cs"/>
              </a:rPr>
              <a:t>, </a:t>
            </a:r>
            <a:r>
              <a:rPr lang="en-US" sz="2000" dirty="0">
                <a:solidFill>
                  <a:srgbClr val="1A396E"/>
                </a:solidFill>
                <a:latin typeface="Calibri" panose="020F0502020204030204"/>
                <a:ea typeface="+mn-ea"/>
                <a:cs typeface="+mn-cs"/>
              </a:rPr>
              <a:t>USD</a:t>
            </a:r>
            <a:endParaRPr lang="en-US" sz="2000" i="1" dirty="0">
              <a:solidFill>
                <a:srgbClr val="1A396E"/>
              </a:solidFill>
              <a:latin typeface="Calibri" panose="020F0502020204030204"/>
              <a:ea typeface="+mn-ea"/>
              <a:cs typeface="+mn-cs"/>
            </a:endParaRPr>
          </a:p>
        </p:txBody>
      </p:sp>
      <p:sp>
        <p:nvSpPr>
          <p:cNvPr id="7" name="Rectangle 6">
            <a:extLst>
              <a:ext uri="{FF2B5EF4-FFF2-40B4-BE49-F238E27FC236}">
                <a16:creationId xmlns:a16="http://schemas.microsoft.com/office/drawing/2014/main" id="{96FA11E2-C7CA-4690-97DD-9A67DE54C61C}"/>
              </a:ext>
            </a:extLst>
          </p:cNvPr>
          <p:cNvSpPr/>
          <p:nvPr/>
        </p:nvSpPr>
        <p:spPr>
          <a:xfrm>
            <a:off x="8930404" y="1555842"/>
            <a:ext cx="1554480" cy="1045783"/>
          </a:xfrm>
          <a:prstGeom prst="rect">
            <a:avLst/>
          </a:prstGeom>
          <a:solidFill>
            <a:srgbClr val="4472C4">
              <a:lumMod val="50000"/>
            </a:srgbClr>
          </a:solidFill>
          <a:ln w="254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Human resources</a:t>
            </a:r>
            <a:endParaRPr kumimoji="0" lang="en-US" sz="2000"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sp>
        <p:nvSpPr>
          <p:cNvPr id="8" name="TextBox 7">
            <a:extLst>
              <a:ext uri="{FF2B5EF4-FFF2-40B4-BE49-F238E27FC236}">
                <a16:creationId xmlns:a16="http://schemas.microsoft.com/office/drawing/2014/main" id="{E3B537E8-4B89-4BE2-9868-4BE10C046B19}"/>
              </a:ext>
            </a:extLst>
          </p:cNvPr>
          <p:cNvSpPr txBox="1"/>
          <p:nvPr/>
        </p:nvSpPr>
        <p:spPr>
          <a:xfrm>
            <a:off x="10515600" y="1757106"/>
            <a:ext cx="1364607" cy="400110"/>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dirty="0">
                <a:solidFill>
                  <a:srgbClr val="4472C4">
                    <a:lumMod val="75000"/>
                  </a:srgbClr>
                </a:solidFill>
                <a:latin typeface="Calibri" panose="020F0502020204030204"/>
                <a:ea typeface="+mn-ea"/>
                <a:cs typeface="+mn-cs"/>
              </a:rPr>
              <a:t>$ 20 </a:t>
            </a:r>
            <a:r>
              <a:rPr lang="mr-IN" sz="2000" dirty="0">
                <a:solidFill>
                  <a:srgbClr val="4472C4">
                    <a:lumMod val="75000"/>
                  </a:srgbClr>
                </a:solidFill>
                <a:latin typeface="Calibri" panose="020F0502020204030204"/>
                <a:ea typeface="+mn-ea"/>
                <a:cs typeface="Mangal" panose="02040503050203030202" pitchFamily="18" charset="0"/>
              </a:rPr>
              <a:t>–</a:t>
            </a:r>
            <a:r>
              <a:rPr lang="en-US" sz="2000" dirty="0">
                <a:solidFill>
                  <a:srgbClr val="4472C4">
                    <a:lumMod val="75000"/>
                  </a:srgbClr>
                </a:solidFill>
                <a:latin typeface="Calibri" panose="020F0502020204030204"/>
                <a:ea typeface="+mn-ea"/>
                <a:cs typeface="+mn-cs"/>
              </a:rPr>
              <a:t> 38 </a:t>
            </a:r>
            <a:r>
              <a:rPr lang="en-US" sz="2000" dirty="0" err="1">
                <a:solidFill>
                  <a:srgbClr val="4472C4">
                    <a:lumMod val="75000"/>
                  </a:srgbClr>
                </a:solidFill>
                <a:latin typeface="Calibri" panose="020F0502020204030204"/>
                <a:ea typeface="+mn-ea"/>
                <a:cs typeface="+mn-cs"/>
              </a:rPr>
              <a:t>Bn</a:t>
            </a:r>
            <a:endParaRPr lang="en-US" sz="2000" dirty="0">
              <a:solidFill>
                <a:srgbClr val="4472C4">
                  <a:lumMod val="75000"/>
                </a:srgbClr>
              </a:solidFill>
              <a:latin typeface="Calibri" panose="020F0502020204030204"/>
              <a:ea typeface="+mn-ea"/>
              <a:cs typeface="+mn-cs"/>
            </a:endParaRPr>
          </a:p>
        </p:txBody>
      </p:sp>
      <p:sp>
        <p:nvSpPr>
          <p:cNvPr id="9" name="Rectangle 8">
            <a:extLst>
              <a:ext uri="{FF2B5EF4-FFF2-40B4-BE49-F238E27FC236}">
                <a16:creationId xmlns:a16="http://schemas.microsoft.com/office/drawing/2014/main" id="{443CC688-6D8D-4CCD-868F-5573187FA762}"/>
              </a:ext>
            </a:extLst>
          </p:cNvPr>
          <p:cNvSpPr/>
          <p:nvPr/>
        </p:nvSpPr>
        <p:spPr>
          <a:xfrm>
            <a:off x="8914555" y="2624089"/>
            <a:ext cx="1554480" cy="1045783"/>
          </a:xfrm>
          <a:prstGeom prst="rect">
            <a:avLst/>
          </a:prstGeom>
          <a:solidFill>
            <a:srgbClr val="4472C4">
              <a:lumMod val="50000"/>
            </a:srgbClr>
          </a:solidFill>
          <a:ln w="254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Medicine</a:t>
            </a:r>
            <a:endParaRPr kumimoji="0" lang="en-US" sz="2000"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sp>
        <p:nvSpPr>
          <p:cNvPr id="10" name="TextBox 9">
            <a:extLst>
              <a:ext uri="{FF2B5EF4-FFF2-40B4-BE49-F238E27FC236}">
                <a16:creationId xmlns:a16="http://schemas.microsoft.com/office/drawing/2014/main" id="{2D92D01A-60D8-4306-97C8-F0B2AC29668B}"/>
              </a:ext>
            </a:extLst>
          </p:cNvPr>
          <p:cNvSpPr txBox="1"/>
          <p:nvPr/>
        </p:nvSpPr>
        <p:spPr>
          <a:xfrm>
            <a:off x="10515600" y="2829179"/>
            <a:ext cx="1364609" cy="400110"/>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dirty="0">
                <a:solidFill>
                  <a:srgbClr val="4472C4">
                    <a:lumMod val="75000"/>
                  </a:srgbClr>
                </a:solidFill>
                <a:latin typeface="Calibri" panose="020F0502020204030204"/>
                <a:ea typeface="+mn-ea"/>
                <a:cs typeface="+mn-cs"/>
              </a:rPr>
              <a:t>$ 7 </a:t>
            </a:r>
            <a:r>
              <a:rPr lang="mr-IN" sz="2000" dirty="0">
                <a:solidFill>
                  <a:srgbClr val="4472C4">
                    <a:lumMod val="75000"/>
                  </a:srgbClr>
                </a:solidFill>
                <a:latin typeface="Calibri" panose="020F0502020204030204"/>
                <a:ea typeface="+mn-ea"/>
                <a:cs typeface="Mangal" panose="02040503050203030202" pitchFamily="18" charset="0"/>
              </a:rPr>
              <a:t>–</a:t>
            </a:r>
            <a:r>
              <a:rPr lang="en-US" sz="2000" dirty="0">
                <a:solidFill>
                  <a:srgbClr val="4472C4">
                    <a:lumMod val="75000"/>
                  </a:srgbClr>
                </a:solidFill>
                <a:latin typeface="Calibri" panose="020F0502020204030204"/>
                <a:ea typeface="+mn-ea"/>
                <a:cs typeface="+mn-cs"/>
              </a:rPr>
              <a:t> 13 </a:t>
            </a:r>
            <a:r>
              <a:rPr lang="en-US" sz="2000" dirty="0" err="1">
                <a:solidFill>
                  <a:srgbClr val="4472C4">
                    <a:lumMod val="75000"/>
                  </a:srgbClr>
                </a:solidFill>
                <a:latin typeface="Calibri" panose="020F0502020204030204"/>
                <a:ea typeface="+mn-ea"/>
                <a:cs typeface="+mn-cs"/>
              </a:rPr>
              <a:t>Bn</a:t>
            </a:r>
            <a:endParaRPr lang="en-US" sz="2000" dirty="0">
              <a:solidFill>
                <a:srgbClr val="4472C4">
                  <a:lumMod val="75000"/>
                </a:srgbClr>
              </a:solidFill>
              <a:latin typeface="Calibri" panose="020F0502020204030204"/>
              <a:ea typeface="+mn-ea"/>
              <a:cs typeface="+mn-cs"/>
            </a:endParaRPr>
          </a:p>
        </p:txBody>
      </p:sp>
      <p:sp>
        <p:nvSpPr>
          <p:cNvPr id="11" name="Rectangle 10">
            <a:extLst>
              <a:ext uri="{FF2B5EF4-FFF2-40B4-BE49-F238E27FC236}">
                <a16:creationId xmlns:a16="http://schemas.microsoft.com/office/drawing/2014/main" id="{20399FA5-AEE2-417C-B89C-32E1A92E2977}"/>
              </a:ext>
            </a:extLst>
          </p:cNvPr>
          <p:cNvSpPr/>
          <p:nvPr/>
        </p:nvSpPr>
        <p:spPr>
          <a:xfrm>
            <a:off x="8914555" y="3688393"/>
            <a:ext cx="1554480" cy="1045783"/>
          </a:xfrm>
          <a:prstGeom prst="rect">
            <a:avLst/>
          </a:prstGeom>
          <a:solidFill>
            <a:srgbClr val="4472C4">
              <a:lumMod val="50000"/>
            </a:srgbClr>
          </a:solidFill>
          <a:ln w="254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Hospitals</a:t>
            </a:r>
            <a:endParaRPr kumimoji="0" lang="en-US" sz="2000"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sp>
        <p:nvSpPr>
          <p:cNvPr id="12" name="TextBox 11">
            <a:extLst>
              <a:ext uri="{FF2B5EF4-FFF2-40B4-BE49-F238E27FC236}">
                <a16:creationId xmlns:a16="http://schemas.microsoft.com/office/drawing/2014/main" id="{18E227C2-FE67-4115-99AD-757855E4E60B}"/>
              </a:ext>
            </a:extLst>
          </p:cNvPr>
          <p:cNvSpPr txBox="1"/>
          <p:nvPr/>
        </p:nvSpPr>
        <p:spPr>
          <a:xfrm>
            <a:off x="10515600" y="3828394"/>
            <a:ext cx="1389480" cy="400110"/>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dirty="0">
                <a:solidFill>
                  <a:srgbClr val="4472C4">
                    <a:lumMod val="75000"/>
                  </a:srgbClr>
                </a:solidFill>
                <a:latin typeface="Calibri" panose="020F0502020204030204"/>
                <a:ea typeface="+mn-ea"/>
                <a:cs typeface="+mn-cs"/>
              </a:rPr>
              <a:t>$ 12 </a:t>
            </a:r>
            <a:r>
              <a:rPr lang="mr-IN" sz="2000" dirty="0">
                <a:solidFill>
                  <a:srgbClr val="4472C4">
                    <a:lumMod val="75000"/>
                  </a:srgbClr>
                </a:solidFill>
                <a:latin typeface="Calibri" panose="020F0502020204030204"/>
                <a:ea typeface="+mn-ea"/>
                <a:cs typeface="Mangal" panose="02040503050203030202" pitchFamily="18" charset="0"/>
              </a:rPr>
              <a:t>–</a:t>
            </a:r>
            <a:r>
              <a:rPr lang="en-US" sz="2000" dirty="0">
                <a:solidFill>
                  <a:srgbClr val="4472C4">
                    <a:lumMod val="75000"/>
                  </a:srgbClr>
                </a:solidFill>
                <a:latin typeface="Calibri" panose="020F0502020204030204"/>
                <a:ea typeface="+mn-ea"/>
                <a:cs typeface="+mn-cs"/>
              </a:rPr>
              <a:t> 27 </a:t>
            </a:r>
            <a:r>
              <a:rPr lang="en-US" sz="2000" dirty="0" err="1">
                <a:solidFill>
                  <a:srgbClr val="4472C4">
                    <a:lumMod val="75000"/>
                  </a:srgbClr>
                </a:solidFill>
                <a:latin typeface="Calibri" panose="020F0502020204030204"/>
                <a:ea typeface="+mn-ea"/>
                <a:cs typeface="+mn-cs"/>
              </a:rPr>
              <a:t>Bn</a:t>
            </a:r>
            <a:endParaRPr lang="en-US" sz="2000" dirty="0">
              <a:solidFill>
                <a:srgbClr val="4472C4">
                  <a:lumMod val="75000"/>
                </a:srgbClr>
              </a:solidFill>
              <a:latin typeface="Calibri" panose="020F0502020204030204"/>
              <a:ea typeface="+mn-ea"/>
              <a:cs typeface="+mn-cs"/>
            </a:endParaRPr>
          </a:p>
        </p:txBody>
      </p:sp>
      <p:sp>
        <p:nvSpPr>
          <p:cNvPr id="13" name="Rectangle 12">
            <a:extLst>
              <a:ext uri="{FF2B5EF4-FFF2-40B4-BE49-F238E27FC236}">
                <a16:creationId xmlns:a16="http://schemas.microsoft.com/office/drawing/2014/main" id="{C8E6BDC3-EFEF-4984-BF1E-2CB59C0137CB}"/>
              </a:ext>
            </a:extLst>
          </p:cNvPr>
          <p:cNvSpPr/>
          <p:nvPr/>
        </p:nvSpPr>
        <p:spPr>
          <a:xfrm>
            <a:off x="8914555" y="4779997"/>
            <a:ext cx="1554480" cy="1045783"/>
          </a:xfrm>
          <a:prstGeom prst="rect">
            <a:avLst/>
          </a:prstGeom>
          <a:solidFill>
            <a:srgbClr val="4472C4">
              <a:lumMod val="50000"/>
            </a:srgbClr>
          </a:solidFill>
          <a:ln w="254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Leakages</a:t>
            </a:r>
            <a:endParaRPr kumimoji="0" lang="en-US" sz="2000"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sp>
        <p:nvSpPr>
          <p:cNvPr id="14" name="TextBox 13">
            <a:extLst>
              <a:ext uri="{FF2B5EF4-FFF2-40B4-BE49-F238E27FC236}">
                <a16:creationId xmlns:a16="http://schemas.microsoft.com/office/drawing/2014/main" id="{7073D2BC-483C-41D8-BAF8-1A693761A4BE}"/>
              </a:ext>
            </a:extLst>
          </p:cNvPr>
          <p:cNvSpPr txBox="1"/>
          <p:nvPr/>
        </p:nvSpPr>
        <p:spPr>
          <a:xfrm>
            <a:off x="10515600" y="4920575"/>
            <a:ext cx="1364609" cy="400110"/>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dirty="0">
                <a:solidFill>
                  <a:srgbClr val="4472C4">
                    <a:lumMod val="75000"/>
                  </a:srgbClr>
                </a:solidFill>
                <a:latin typeface="Calibri" panose="020F0502020204030204"/>
                <a:ea typeface="+mn-ea"/>
                <a:cs typeface="+mn-cs"/>
              </a:rPr>
              <a:t>$ 13 </a:t>
            </a:r>
            <a:r>
              <a:rPr lang="mr-IN" sz="2000" dirty="0">
                <a:solidFill>
                  <a:srgbClr val="4472C4">
                    <a:lumMod val="75000"/>
                  </a:srgbClr>
                </a:solidFill>
                <a:latin typeface="Calibri" panose="020F0502020204030204"/>
                <a:ea typeface="+mn-ea"/>
                <a:cs typeface="Mangal" panose="02040503050203030202" pitchFamily="18" charset="0"/>
              </a:rPr>
              <a:t>–</a:t>
            </a:r>
            <a:r>
              <a:rPr lang="en-US" sz="2000" dirty="0">
                <a:solidFill>
                  <a:srgbClr val="4472C4">
                    <a:lumMod val="75000"/>
                  </a:srgbClr>
                </a:solidFill>
                <a:latin typeface="Calibri" panose="020F0502020204030204"/>
                <a:ea typeface="+mn-ea"/>
                <a:cs typeface="+mn-cs"/>
              </a:rPr>
              <a:t> 27 </a:t>
            </a:r>
            <a:r>
              <a:rPr lang="en-US" sz="2000" dirty="0" err="1">
                <a:solidFill>
                  <a:srgbClr val="4472C4">
                    <a:lumMod val="75000"/>
                  </a:srgbClr>
                </a:solidFill>
                <a:latin typeface="Calibri" panose="020F0502020204030204"/>
                <a:ea typeface="+mn-ea"/>
                <a:cs typeface="+mn-cs"/>
              </a:rPr>
              <a:t>Bn</a:t>
            </a:r>
            <a:endParaRPr lang="en-US" sz="2000" dirty="0">
              <a:solidFill>
                <a:srgbClr val="4472C4">
                  <a:lumMod val="75000"/>
                </a:srgbClr>
              </a:solidFill>
              <a:latin typeface="Calibri" panose="020F0502020204030204"/>
              <a:ea typeface="+mn-ea"/>
              <a:cs typeface="+mn-cs"/>
            </a:endParaRPr>
          </a:p>
        </p:txBody>
      </p:sp>
      <p:sp>
        <p:nvSpPr>
          <p:cNvPr id="15" name="Rectangle 14">
            <a:extLst>
              <a:ext uri="{FF2B5EF4-FFF2-40B4-BE49-F238E27FC236}">
                <a16:creationId xmlns:a16="http://schemas.microsoft.com/office/drawing/2014/main" id="{D437678A-6F5F-428B-987F-F7AE4813DB2D}"/>
              </a:ext>
            </a:extLst>
          </p:cNvPr>
          <p:cNvSpPr/>
          <p:nvPr/>
        </p:nvSpPr>
        <p:spPr>
          <a:xfrm>
            <a:off x="4955448" y="1297872"/>
            <a:ext cx="1322172"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Wrong staff mix</a:t>
            </a:r>
          </a:p>
        </p:txBody>
      </p:sp>
      <p:sp>
        <p:nvSpPr>
          <p:cNvPr id="16" name="Rectangle 15">
            <a:extLst>
              <a:ext uri="{FF2B5EF4-FFF2-40B4-BE49-F238E27FC236}">
                <a16:creationId xmlns:a16="http://schemas.microsoft.com/office/drawing/2014/main" id="{01832072-FB1F-4226-AC4B-C0FDD814A8F3}"/>
              </a:ext>
            </a:extLst>
          </p:cNvPr>
          <p:cNvSpPr/>
          <p:nvPr/>
        </p:nvSpPr>
        <p:spPr>
          <a:xfrm>
            <a:off x="4771906" y="1912823"/>
            <a:ext cx="1276588"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002060"/>
                </a:solidFill>
                <a:effectLst/>
                <a:uLnTx/>
                <a:uFillTx/>
                <a:latin typeface="Calibri" panose="020F0502020204030204"/>
                <a:ea typeface="Calibri" charset="0"/>
                <a:cs typeface="Calibri" charset="0"/>
              </a:rPr>
              <a:t>Gx</a:t>
            </a: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 underuse</a:t>
            </a:r>
          </a:p>
        </p:txBody>
      </p:sp>
      <p:sp>
        <p:nvSpPr>
          <p:cNvPr id="17" name="Rectangle 16">
            <a:extLst>
              <a:ext uri="{FF2B5EF4-FFF2-40B4-BE49-F238E27FC236}">
                <a16:creationId xmlns:a16="http://schemas.microsoft.com/office/drawing/2014/main" id="{896CD691-6DFA-4CB5-9E99-9B25118216D7}"/>
              </a:ext>
            </a:extLst>
          </p:cNvPr>
          <p:cNvSpPr/>
          <p:nvPr/>
        </p:nvSpPr>
        <p:spPr>
          <a:xfrm>
            <a:off x="6990974" y="2548668"/>
            <a:ext cx="1332166" cy="621312"/>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Over-priced </a:t>
            </a:r>
            <a:r>
              <a:rPr kumimoji="0" lang="en-US" sz="2000" b="0" i="0" u="none" strike="noStrike" kern="0" cap="none" spc="0" normalizeH="0" baseline="0" noProof="0" dirty="0" err="1">
                <a:ln>
                  <a:noFill/>
                </a:ln>
                <a:solidFill>
                  <a:srgbClr val="002060"/>
                </a:solidFill>
                <a:effectLst/>
                <a:uLnTx/>
                <a:uFillTx/>
                <a:latin typeface="Calibri" panose="020F0502020204030204"/>
                <a:ea typeface="Calibri" charset="0"/>
                <a:cs typeface="Calibri" charset="0"/>
              </a:rPr>
              <a:t>Gx</a:t>
            </a:r>
            <a:endPar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endParaRPr>
          </a:p>
        </p:txBody>
      </p:sp>
      <p:sp>
        <p:nvSpPr>
          <p:cNvPr id="18" name="Rectangle 17">
            <a:extLst>
              <a:ext uri="{FF2B5EF4-FFF2-40B4-BE49-F238E27FC236}">
                <a16:creationId xmlns:a16="http://schemas.microsoft.com/office/drawing/2014/main" id="{6CCA28D1-8E73-4524-A9DA-0DD09A390885}"/>
              </a:ext>
            </a:extLst>
          </p:cNvPr>
          <p:cNvSpPr/>
          <p:nvPr/>
        </p:nvSpPr>
        <p:spPr>
          <a:xfrm>
            <a:off x="6012977" y="2100346"/>
            <a:ext cx="1332166"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Over-Rx</a:t>
            </a:r>
          </a:p>
        </p:txBody>
      </p:sp>
      <p:sp>
        <p:nvSpPr>
          <p:cNvPr id="19" name="Rectangle 18">
            <a:extLst>
              <a:ext uri="{FF2B5EF4-FFF2-40B4-BE49-F238E27FC236}">
                <a16:creationId xmlns:a16="http://schemas.microsoft.com/office/drawing/2014/main" id="{E9DD370B-C6A1-4FE9-932B-8AD3F2A3DB42}"/>
              </a:ext>
            </a:extLst>
          </p:cNvPr>
          <p:cNvSpPr/>
          <p:nvPr/>
        </p:nvSpPr>
        <p:spPr>
          <a:xfrm>
            <a:off x="7266874" y="1934759"/>
            <a:ext cx="1332166"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Low drug quality</a:t>
            </a:r>
          </a:p>
        </p:txBody>
      </p:sp>
      <p:sp>
        <p:nvSpPr>
          <p:cNvPr id="20" name="Rectangle 19">
            <a:extLst>
              <a:ext uri="{FF2B5EF4-FFF2-40B4-BE49-F238E27FC236}">
                <a16:creationId xmlns:a16="http://schemas.microsoft.com/office/drawing/2014/main" id="{AB46296F-38A8-47F6-AA66-73DF1CDBBA28}"/>
              </a:ext>
            </a:extLst>
          </p:cNvPr>
          <p:cNvSpPr/>
          <p:nvPr/>
        </p:nvSpPr>
        <p:spPr>
          <a:xfrm>
            <a:off x="4998105" y="2614158"/>
            <a:ext cx="1465627"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2060"/>
                </a:solidFill>
                <a:effectLst/>
                <a:uLnTx/>
                <a:uFillTx/>
                <a:latin typeface="Calibri" panose="020F0502020204030204"/>
                <a:ea typeface="Calibri" charset="0"/>
                <a:cs typeface="Calibri" charset="0"/>
              </a:rPr>
              <a:t>Counterfeit</a:t>
            </a:r>
            <a:endPar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endParaRPr>
          </a:p>
        </p:txBody>
      </p:sp>
      <p:sp>
        <p:nvSpPr>
          <p:cNvPr id="21" name="Rectangle 20">
            <a:extLst>
              <a:ext uri="{FF2B5EF4-FFF2-40B4-BE49-F238E27FC236}">
                <a16:creationId xmlns:a16="http://schemas.microsoft.com/office/drawing/2014/main" id="{9AC01C08-4BC5-4848-8EAB-BA1487054424}"/>
              </a:ext>
            </a:extLst>
          </p:cNvPr>
          <p:cNvSpPr/>
          <p:nvPr/>
        </p:nvSpPr>
        <p:spPr>
          <a:xfrm>
            <a:off x="5744369" y="3121660"/>
            <a:ext cx="1677716" cy="513231"/>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Hospital size</a:t>
            </a:r>
          </a:p>
        </p:txBody>
      </p:sp>
      <p:sp>
        <p:nvSpPr>
          <p:cNvPr id="22" name="Rectangle 21">
            <a:extLst>
              <a:ext uri="{FF2B5EF4-FFF2-40B4-BE49-F238E27FC236}">
                <a16:creationId xmlns:a16="http://schemas.microsoft.com/office/drawing/2014/main" id="{06B6E8EB-1181-44BB-AB6B-E60462E312FB}"/>
              </a:ext>
            </a:extLst>
          </p:cNvPr>
          <p:cNvSpPr/>
          <p:nvPr/>
        </p:nvSpPr>
        <p:spPr>
          <a:xfrm>
            <a:off x="4806159" y="3544733"/>
            <a:ext cx="1332166"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Avoidable admission</a:t>
            </a:r>
          </a:p>
        </p:txBody>
      </p:sp>
      <p:sp>
        <p:nvSpPr>
          <p:cNvPr id="23" name="Rectangle 22">
            <a:extLst>
              <a:ext uri="{FF2B5EF4-FFF2-40B4-BE49-F238E27FC236}">
                <a16:creationId xmlns:a16="http://schemas.microsoft.com/office/drawing/2014/main" id="{0A705F92-4B74-4993-8511-58C4C9D2C13D}"/>
              </a:ext>
            </a:extLst>
          </p:cNvPr>
          <p:cNvSpPr/>
          <p:nvPr/>
        </p:nvSpPr>
        <p:spPr>
          <a:xfrm>
            <a:off x="6842104" y="3595389"/>
            <a:ext cx="1588443"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2060"/>
                </a:solidFill>
                <a:effectLst/>
                <a:uLnTx/>
                <a:uFillTx/>
                <a:latin typeface="Calibri" panose="020F0502020204030204"/>
                <a:ea typeface="Calibri" charset="0"/>
                <a:cs typeface="Calibri" charset="0"/>
              </a:rPr>
              <a:t>Length </a:t>
            </a: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of stay</a:t>
            </a:r>
          </a:p>
        </p:txBody>
      </p:sp>
      <p:sp>
        <p:nvSpPr>
          <p:cNvPr id="24" name="Rectangle 23">
            <a:extLst>
              <a:ext uri="{FF2B5EF4-FFF2-40B4-BE49-F238E27FC236}">
                <a16:creationId xmlns:a16="http://schemas.microsoft.com/office/drawing/2014/main" id="{CD05913A-129D-40F5-92A1-46EE0EFA6BAD}"/>
              </a:ext>
            </a:extLst>
          </p:cNvPr>
          <p:cNvSpPr/>
          <p:nvPr/>
        </p:nvSpPr>
        <p:spPr>
          <a:xfrm>
            <a:off x="5546639" y="4080038"/>
            <a:ext cx="1442821" cy="499301"/>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Corruption</a:t>
            </a:r>
          </a:p>
        </p:txBody>
      </p:sp>
      <p:sp>
        <p:nvSpPr>
          <p:cNvPr id="25" name="Rectangle 24">
            <a:extLst>
              <a:ext uri="{FF2B5EF4-FFF2-40B4-BE49-F238E27FC236}">
                <a16:creationId xmlns:a16="http://schemas.microsoft.com/office/drawing/2014/main" id="{798DCCD4-1137-4931-BA28-9BB7F7277AD9}"/>
              </a:ext>
            </a:extLst>
          </p:cNvPr>
          <p:cNvSpPr/>
          <p:nvPr/>
        </p:nvSpPr>
        <p:spPr>
          <a:xfrm>
            <a:off x="6877603" y="4273939"/>
            <a:ext cx="1158077" cy="55967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2060"/>
                </a:solidFill>
                <a:effectLst/>
                <a:uLnTx/>
                <a:uFillTx/>
                <a:latin typeface="Calibri" panose="020F0502020204030204"/>
                <a:ea typeface="Calibri" charset="0"/>
                <a:cs typeface="Calibri" charset="0"/>
              </a:rPr>
              <a:t>Fraud</a:t>
            </a:r>
            <a:endPar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endParaRPr>
          </a:p>
        </p:txBody>
      </p:sp>
      <p:sp>
        <p:nvSpPr>
          <p:cNvPr id="26" name="Rectangle 25">
            <a:extLst>
              <a:ext uri="{FF2B5EF4-FFF2-40B4-BE49-F238E27FC236}">
                <a16:creationId xmlns:a16="http://schemas.microsoft.com/office/drawing/2014/main" id="{AC0FC1AE-B2EF-4543-A79E-D2D189151B22}"/>
              </a:ext>
            </a:extLst>
          </p:cNvPr>
          <p:cNvSpPr/>
          <p:nvPr/>
        </p:nvSpPr>
        <p:spPr>
          <a:xfrm>
            <a:off x="4896486" y="4541096"/>
            <a:ext cx="1518526" cy="593115"/>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Excessive procedures</a:t>
            </a:r>
          </a:p>
        </p:txBody>
      </p:sp>
      <p:sp>
        <p:nvSpPr>
          <p:cNvPr id="27" name="Rectangle 26">
            <a:extLst>
              <a:ext uri="{FF2B5EF4-FFF2-40B4-BE49-F238E27FC236}">
                <a16:creationId xmlns:a16="http://schemas.microsoft.com/office/drawing/2014/main" id="{B46EC039-5D82-427F-9318-8D7435418092}"/>
              </a:ext>
            </a:extLst>
          </p:cNvPr>
          <p:cNvSpPr/>
          <p:nvPr/>
        </p:nvSpPr>
        <p:spPr>
          <a:xfrm>
            <a:off x="6295106" y="4782722"/>
            <a:ext cx="1918402" cy="557127"/>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2060"/>
                </a:solidFill>
                <a:effectLst/>
                <a:uLnTx/>
                <a:uFillTx/>
                <a:latin typeface="Calibri" panose="020F0502020204030204"/>
                <a:ea typeface="Calibri" charset="0"/>
                <a:cs typeface="Calibri" charset="0"/>
              </a:rPr>
              <a:t>Equipment overuse</a:t>
            </a:r>
            <a:endPar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endParaRPr>
          </a:p>
        </p:txBody>
      </p:sp>
      <p:sp>
        <p:nvSpPr>
          <p:cNvPr id="28" name="Rectangle 27">
            <a:extLst>
              <a:ext uri="{FF2B5EF4-FFF2-40B4-BE49-F238E27FC236}">
                <a16:creationId xmlns:a16="http://schemas.microsoft.com/office/drawing/2014/main" id="{DD77B38F-8729-457E-A0DE-9F2CC40561CF}"/>
              </a:ext>
            </a:extLst>
          </p:cNvPr>
          <p:cNvSpPr/>
          <p:nvPr/>
        </p:nvSpPr>
        <p:spPr>
          <a:xfrm>
            <a:off x="6910923" y="5313692"/>
            <a:ext cx="1588443" cy="549968"/>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2060"/>
                </a:solidFill>
                <a:effectLst/>
                <a:uLnTx/>
                <a:uFillTx/>
                <a:latin typeface="Calibri" panose="020F0502020204030204"/>
                <a:ea typeface="Calibri" charset="0"/>
                <a:cs typeface="Calibri" charset="0"/>
              </a:rPr>
              <a:t>Poor quality care</a:t>
            </a:r>
            <a:endPar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endParaRPr>
          </a:p>
        </p:txBody>
      </p:sp>
      <p:sp>
        <p:nvSpPr>
          <p:cNvPr id="29" name="Rectangle 28">
            <a:extLst>
              <a:ext uri="{FF2B5EF4-FFF2-40B4-BE49-F238E27FC236}">
                <a16:creationId xmlns:a16="http://schemas.microsoft.com/office/drawing/2014/main" id="{C6A7F8A7-3E6E-4079-B3EC-C4FD01ADCF50}"/>
              </a:ext>
            </a:extLst>
          </p:cNvPr>
          <p:cNvSpPr/>
          <p:nvPr/>
        </p:nvSpPr>
        <p:spPr>
          <a:xfrm>
            <a:off x="5181989" y="5269219"/>
            <a:ext cx="1430181" cy="563380"/>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Medical error</a:t>
            </a:r>
          </a:p>
        </p:txBody>
      </p:sp>
      <p:sp>
        <p:nvSpPr>
          <p:cNvPr id="30" name="Left Bracket 29">
            <a:extLst>
              <a:ext uri="{FF2B5EF4-FFF2-40B4-BE49-F238E27FC236}">
                <a16:creationId xmlns:a16="http://schemas.microsoft.com/office/drawing/2014/main" id="{CE279AB5-ED64-4491-8225-86D57BF45F30}"/>
              </a:ext>
            </a:extLst>
          </p:cNvPr>
          <p:cNvSpPr/>
          <p:nvPr/>
        </p:nvSpPr>
        <p:spPr>
          <a:xfrm flipH="1">
            <a:off x="8624637" y="908439"/>
            <a:ext cx="180285" cy="4990495"/>
          </a:xfrm>
          <a:prstGeom prst="leftBracket">
            <a:avLst/>
          </a:prstGeom>
          <a:noFill/>
          <a:ln w="38100" cap="flat" cmpd="sng" algn="ctr">
            <a:solidFill>
              <a:sysClr val="windowText" lastClr="000000">
                <a:lumMod val="50000"/>
                <a:lumOff val="50000"/>
              </a:sysClr>
            </a:solidFill>
            <a:prstDash val="solid"/>
            <a:miter lim="800000"/>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Title 2">
            <a:extLst>
              <a:ext uri="{FF2B5EF4-FFF2-40B4-BE49-F238E27FC236}">
                <a16:creationId xmlns:a16="http://schemas.microsoft.com/office/drawing/2014/main" id="{D01A5410-9F4A-4845-A062-BA4E6E406846}"/>
              </a:ext>
            </a:extLst>
          </p:cNvPr>
          <p:cNvSpPr txBox="1">
            <a:spLocks/>
          </p:cNvSpPr>
          <p:nvPr/>
        </p:nvSpPr>
        <p:spPr>
          <a:xfrm>
            <a:off x="457200" y="-1"/>
            <a:ext cx="11379200" cy="839799"/>
          </a:xfrm>
          <a:prstGeom prst="rect">
            <a:avLst/>
          </a:prstGeom>
        </p:spPr>
        <p:txBody>
          <a:bodyPr vert="horz" lIns="91440" tIns="45720" rIns="91440" bIns="45720" rtlCol="0" anchor="ctr">
            <a:noAutofit/>
          </a:bodyPr>
          <a:lstStyle>
            <a:lvl1pPr>
              <a:lnSpc>
                <a:spcPct val="90000"/>
              </a:lnSpc>
              <a:spcBef>
                <a:spcPct val="0"/>
              </a:spcBef>
              <a:buNone/>
              <a:defRPr sz="3200" b="1">
                <a:solidFill>
                  <a:schemeClr val="accent1"/>
                </a:solidFill>
                <a:ea typeface="+mj-ea"/>
                <a:cs typeface="+mj-cs"/>
              </a:defRPr>
            </a:lvl1pPr>
          </a:lstStyle>
          <a:p>
            <a:pPr algn="ctr" defTabSz="914400" fontAlgn="auto">
              <a:spcAft>
                <a:spcPts val="0"/>
              </a:spcAft>
            </a:pPr>
            <a:r>
              <a:rPr lang="en-US" sz="2800" dirty="0">
                <a:solidFill>
                  <a:srgbClr val="1A396E"/>
                </a:solidFill>
                <a:latin typeface="Calibri" panose="020F0502020204030204"/>
              </a:rPr>
              <a:t>Doing Things Right: We have a fair idea what the sources of inefficiency are, and the magnitudes can be measured</a:t>
            </a:r>
          </a:p>
        </p:txBody>
      </p:sp>
      <p:sp>
        <p:nvSpPr>
          <p:cNvPr id="32" name="Rectangle 31">
            <a:extLst>
              <a:ext uri="{FF2B5EF4-FFF2-40B4-BE49-F238E27FC236}">
                <a16:creationId xmlns:a16="http://schemas.microsoft.com/office/drawing/2014/main" id="{6F9BF595-AB65-4CEF-BB98-C43CA9582B64}"/>
              </a:ext>
            </a:extLst>
          </p:cNvPr>
          <p:cNvSpPr/>
          <p:nvPr/>
        </p:nvSpPr>
        <p:spPr>
          <a:xfrm>
            <a:off x="425116" y="5967575"/>
            <a:ext cx="11385627" cy="407694"/>
          </a:xfrm>
          <a:prstGeom prst="rect">
            <a:avLst/>
          </a:prstGeom>
          <a:noFill/>
          <a:ln w="15875"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latin typeface="Calibri" panose="020F0502020204030204"/>
                <a:ea typeface="Calibri" charset="0"/>
                <a:cs typeface="Calibri" charset="0"/>
              </a:rPr>
              <a:t>SOURCE: “Tackling Wasteful Spending on Health” OECD 2017, “Improving health system efficiency as a means of moving towards universal coverage” World Health Report 2010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50000"/>
                    <a:lumOff val="50000"/>
                  </a:prstClr>
                </a:solidFill>
                <a:effectLst/>
                <a:uLnTx/>
                <a:uFillTx/>
                <a:latin typeface="Calibri" panose="020F0502020204030204"/>
                <a:ea typeface="Calibri" charset="0"/>
                <a:cs typeface="Calibri" charset="0"/>
              </a:rPr>
              <a:t>1  Approximated using average estimates  of potential efficiency savings (% of total health spending) for LICs and MICs</a:t>
            </a:r>
          </a:p>
        </p:txBody>
      </p:sp>
      <p:graphicFrame>
        <p:nvGraphicFramePr>
          <p:cNvPr id="33" name="Chart 32">
            <a:extLst>
              <a:ext uri="{FF2B5EF4-FFF2-40B4-BE49-F238E27FC236}">
                <a16:creationId xmlns:a16="http://schemas.microsoft.com/office/drawing/2014/main" id="{FC1DDC20-A958-4F3F-9B9E-9AD41FDC1A77}"/>
              </a:ext>
            </a:extLst>
          </p:cNvPr>
          <p:cNvGraphicFramePr/>
          <p:nvPr>
            <p:extLst/>
          </p:nvPr>
        </p:nvGraphicFramePr>
        <p:xfrm>
          <a:off x="0" y="939996"/>
          <a:ext cx="5802459" cy="4824252"/>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Connector 33">
            <a:extLst>
              <a:ext uri="{FF2B5EF4-FFF2-40B4-BE49-F238E27FC236}">
                <a16:creationId xmlns:a16="http://schemas.microsoft.com/office/drawing/2014/main" id="{DEFB6DD9-F5A4-4227-8EE9-5AFFF98FF33B}"/>
              </a:ext>
            </a:extLst>
          </p:cNvPr>
          <p:cNvCxnSpPr/>
          <p:nvPr/>
        </p:nvCxnSpPr>
        <p:spPr>
          <a:xfrm>
            <a:off x="424867" y="1587306"/>
            <a:ext cx="3728225" cy="0"/>
          </a:xfrm>
          <a:prstGeom prst="line">
            <a:avLst/>
          </a:prstGeom>
          <a:noFill/>
          <a:ln w="19050" cap="flat" cmpd="sng" algn="ctr">
            <a:solidFill>
              <a:sysClr val="windowText" lastClr="000000">
                <a:lumMod val="50000"/>
                <a:lumOff val="50000"/>
              </a:sysClr>
            </a:solidFill>
            <a:prstDash val="solid"/>
            <a:miter lim="800000"/>
            <a:tailEnd type="none"/>
          </a:ln>
          <a:effectLst/>
        </p:spPr>
      </p:cxnSp>
      <p:sp>
        <p:nvSpPr>
          <p:cNvPr id="35" name="TextBox 34">
            <a:extLst>
              <a:ext uri="{FF2B5EF4-FFF2-40B4-BE49-F238E27FC236}">
                <a16:creationId xmlns:a16="http://schemas.microsoft.com/office/drawing/2014/main" id="{46E556ED-909A-4060-B6EC-EE74F5572F83}"/>
              </a:ext>
            </a:extLst>
          </p:cNvPr>
          <p:cNvSpPr txBox="1"/>
          <p:nvPr/>
        </p:nvSpPr>
        <p:spPr>
          <a:xfrm>
            <a:off x="424868" y="1074683"/>
            <a:ext cx="3723382" cy="400110"/>
          </a:xfrm>
          <a:prstGeom prst="rect">
            <a:avLst/>
          </a:prstGeom>
          <a:noFill/>
        </p:spPr>
        <p:txBody>
          <a:bodyPr wrap="square" lIns="0" rtlCol="0">
            <a:spAutoFit/>
          </a:bodyPr>
          <a:lstStyle/>
          <a:p>
            <a:pPr defTabSz="914400" fontAlgn="auto">
              <a:spcBef>
                <a:spcPts val="0"/>
              </a:spcBef>
              <a:spcAft>
                <a:spcPts val="0"/>
              </a:spcAft>
              <a:defRPr sz="2600" b="0" i="0" u="none" strike="noStrike" kern="1200" spc="0" baseline="0">
                <a:solidFill>
                  <a:prstClr val="black">
                    <a:lumMod val="65000"/>
                    <a:lumOff val="35000"/>
                  </a:prstClr>
                </a:solidFill>
                <a:latin typeface="+mn-lt"/>
                <a:ea typeface="+mn-ea"/>
                <a:cs typeface="+mn-cs"/>
              </a:defRPr>
            </a:pPr>
            <a:r>
              <a:rPr lang="en-US" sz="2000" b="1" dirty="0">
                <a:solidFill>
                  <a:srgbClr val="4472C4">
                    <a:lumMod val="75000"/>
                  </a:srgbClr>
                </a:solidFill>
                <a:latin typeface="Calibri" panose="020F0502020204030204"/>
                <a:ea typeface="+mn-ea"/>
                <a:cs typeface="+mn-cs"/>
              </a:rPr>
              <a:t>Total health spending</a:t>
            </a:r>
            <a:endParaRPr lang="en-US" sz="2000" i="1" dirty="0">
              <a:solidFill>
                <a:srgbClr val="4472C4">
                  <a:lumMod val="75000"/>
                </a:srgbClr>
              </a:solidFill>
              <a:latin typeface="Calibri" panose="020F0502020204030204"/>
              <a:ea typeface="+mn-ea"/>
              <a:cs typeface="+mn-cs"/>
            </a:endParaRPr>
          </a:p>
        </p:txBody>
      </p:sp>
      <p:sp>
        <p:nvSpPr>
          <p:cNvPr id="36" name="TextBox 35">
            <a:extLst>
              <a:ext uri="{FF2B5EF4-FFF2-40B4-BE49-F238E27FC236}">
                <a16:creationId xmlns:a16="http://schemas.microsoft.com/office/drawing/2014/main" id="{6127E941-FEAE-4D81-AD21-45660279F355}"/>
              </a:ext>
            </a:extLst>
          </p:cNvPr>
          <p:cNvSpPr txBox="1"/>
          <p:nvPr/>
        </p:nvSpPr>
        <p:spPr>
          <a:xfrm>
            <a:off x="788959" y="1650922"/>
            <a:ext cx="1727007" cy="400110"/>
          </a:xfrm>
          <a:prstGeom prst="rect">
            <a:avLst/>
          </a:prstGeom>
          <a:noFill/>
        </p:spPr>
        <p:txBody>
          <a:bodyPr wrap="square" rtlCol="0" anchor="t">
            <a:spAutoFit/>
          </a:bodyPr>
          <a:lstStyle/>
          <a:p>
            <a:pPr defTabSz="914400" fontAlgn="auto">
              <a:spcBef>
                <a:spcPts val="0"/>
              </a:spcBef>
              <a:spcAft>
                <a:spcPts val="0"/>
              </a:spcAft>
            </a:pPr>
            <a:r>
              <a:rPr lang="en-US" sz="2000" dirty="0">
                <a:solidFill>
                  <a:srgbClr val="1A396E"/>
                </a:solidFill>
                <a:latin typeface="Calibri" charset="0"/>
                <a:ea typeface="Calibri" charset="0"/>
                <a:cs typeface="Calibri" charset="0"/>
              </a:rPr>
              <a:t>Share of waste</a:t>
            </a:r>
          </a:p>
        </p:txBody>
      </p:sp>
      <p:sp>
        <p:nvSpPr>
          <p:cNvPr id="37" name="Rectangle 36">
            <a:extLst>
              <a:ext uri="{FF2B5EF4-FFF2-40B4-BE49-F238E27FC236}">
                <a16:creationId xmlns:a16="http://schemas.microsoft.com/office/drawing/2014/main" id="{C87DE0B7-0D1A-4F21-B913-063B0EA77D0F}"/>
              </a:ext>
            </a:extLst>
          </p:cNvPr>
          <p:cNvSpPr/>
          <p:nvPr/>
        </p:nvSpPr>
        <p:spPr>
          <a:xfrm>
            <a:off x="425116" y="1713817"/>
            <a:ext cx="274320" cy="274320"/>
          </a:xfrm>
          <a:prstGeom prst="rect">
            <a:avLst/>
          </a:prstGeom>
          <a:solidFill>
            <a:srgbClr val="D9D9D9"/>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8" name="Rectangle 37">
            <a:extLst>
              <a:ext uri="{FF2B5EF4-FFF2-40B4-BE49-F238E27FC236}">
                <a16:creationId xmlns:a16="http://schemas.microsoft.com/office/drawing/2014/main" id="{94BAD797-4F49-471A-AD55-E74FAA8D4287}"/>
              </a:ext>
            </a:extLst>
          </p:cNvPr>
          <p:cNvSpPr/>
          <p:nvPr/>
        </p:nvSpPr>
        <p:spPr>
          <a:xfrm>
            <a:off x="7071946" y="1284398"/>
            <a:ext cx="1538939" cy="434972"/>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Absenteeism</a:t>
            </a:r>
          </a:p>
        </p:txBody>
      </p:sp>
      <p:sp>
        <p:nvSpPr>
          <p:cNvPr id="39" name="Rectangle 38">
            <a:extLst>
              <a:ext uri="{FF2B5EF4-FFF2-40B4-BE49-F238E27FC236}">
                <a16:creationId xmlns:a16="http://schemas.microsoft.com/office/drawing/2014/main" id="{635A4FD2-FCD3-474D-9ABC-02E1D7584241}"/>
              </a:ext>
            </a:extLst>
          </p:cNvPr>
          <p:cNvSpPr/>
          <p:nvPr/>
        </p:nvSpPr>
        <p:spPr>
          <a:xfrm>
            <a:off x="6086759" y="1615556"/>
            <a:ext cx="1365843" cy="411796"/>
          </a:xfrm>
          <a:prstGeom prst="rect">
            <a:avLst/>
          </a:prstGeom>
          <a:solidFill>
            <a:srgbClr val="4472C4">
              <a:lumMod val="40000"/>
              <a:lumOff val="6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uLnTx/>
                <a:uFillTx/>
                <a:latin typeface="Calibri" panose="020F0502020204030204"/>
                <a:ea typeface="Calibri" charset="0"/>
                <a:cs typeface="Calibri" charset="0"/>
              </a:rPr>
              <a:t>Costly staff</a:t>
            </a:r>
          </a:p>
        </p:txBody>
      </p:sp>
    </p:spTree>
    <p:extLst>
      <p:ext uri="{BB962C8B-B14F-4D97-AF65-F5344CB8AC3E}">
        <p14:creationId xmlns:p14="http://schemas.microsoft.com/office/powerpoint/2010/main" val="422748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1970" y="1045972"/>
            <a:ext cx="9601200" cy="3739661"/>
          </a:xfrm>
        </p:spPr>
        <p:txBody>
          <a:bodyPr>
            <a:noAutofit/>
          </a:bodyPr>
          <a:lstStyle/>
          <a:p>
            <a:pPr algn="ctr"/>
            <a:br>
              <a:rPr lang="en-US" sz="2400" b="1" dirty="0">
                <a:solidFill>
                  <a:srgbClr val="0070C0"/>
                </a:solidFill>
              </a:rPr>
            </a:br>
            <a:br>
              <a:rPr lang="en-US" sz="3600" b="1" dirty="0">
                <a:solidFill>
                  <a:srgbClr val="0070C0"/>
                </a:solidFill>
              </a:rPr>
            </a:br>
            <a:r>
              <a:rPr lang="en-US" sz="3600" b="1" dirty="0">
                <a:solidFill>
                  <a:srgbClr val="0070C0"/>
                </a:solidFill>
              </a:rPr>
              <a:t>A closer look at primary care in Armenia</a:t>
            </a:r>
            <a:br>
              <a:rPr lang="en-US" sz="3600" b="1" dirty="0">
                <a:solidFill>
                  <a:srgbClr val="0070C0"/>
                </a:solidFill>
              </a:rPr>
            </a:br>
            <a:br>
              <a:rPr lang="en-US" sz="3600" b="1" dirty="0">
                <a:solidFill>
                  <a:srgbClr val="0070C0"/>
                </a:solidFill>
              </a:rPr>
            </a:br>
            <a:endParaRPr lang="en-US" sz="2400" b="1" dirty="0">
              <a:solidFill>
                <a:srgbClr val="0070C0"/>
              </a:solidFill>
            </a:endParaRPr>
          </a:p>
        </p:txBody>
      </p:sp>
      <p:pic>
        <p:nvPicPr>
          <p:cNvPr id="2" name="Picture 1">
            <a:extLst>
              <a:ext uri="{FF2B5EF4-FFF2-40B4-BE49-F238E27FC236}">
                <a16:creationId xmlns:a16="http://schemas.microsoft.com/office/drawing/2014/main" id="{C16ED3AA-8461-4681-B617-4373DCA7FA14}"/>
              </a:ext>
            </a:extLst>
          </p:cNvPr>
          <p:cNvPicPr>
            <a:picLocks noChangeAspect="1"/>
          </p:cNvPicPr>
          <p:nvPr/>
        </p:nvPicPr>
        <p:blipFill>
          <a:blip r:embed="rId2"/>
          <a:stretch>
            <a:fillRect/>
          </a:stretch>
        </p:blipFill>
        <p:spPr>
          <a:xfrm>
            <a:off x="4401105" y="3889511"/>
            <a:ext cx="3212238" cy="1508157"/>
          </a:xfrm>
          <a:prstGeom prst="rect">
            <a:avLst/>
          </a:prstGeom>
        </p:spPr>
      </p:pic>
    </p:spTree>
    <p:extLst>
      <p:ext uri="{BB962C8B-B14F-4D97-AF65-F5344CB8AC3E}">
        <p14:creationId xmlns:p14="http://schemas.microsoft.com/office/powerpoint/2010/main" val="424254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5C757-276E-49D1-A573-C6C7BB5A371C}"/>
              </a:ext>
            </a:extLst>
          </p:cNvPr>
          <p:cNvPicPr>
            <a:picLocks noChangeAspect="1"/>
          </p:cNvPicPr>
          <p:nvPr/>
        </p:nvPicPr>
        <p:blipFill>
          <a:blip r:embed="rId3"/>
          <a:stretch>
            <a:fillRect/>
          </a:stretch>
        </p:blipFill>
        <p:spPr>
          <a:xfrm>
            <a:off x="1420427" y="417250"/>
            <a:ext cx="9490229" cy="5965795"/>
          </a:xfrm>
          <a:prstGeom prst="rect">
            <a:avLst/>
          </a:prstGeom>
        </p:spPr>
      </p:pic>
    </p:spTree>
    <p:extLst>
      <p:ext uri="{BB962C8B-B14F-4D97-AF65-F5344CB8AC3E}">
        <p14:creationId xmlns:p14="http://schemas.microsoft.com/office/powerpoint/2010/main" val="184338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AFFF9F-83AB-4C4E-B62F-B80D440BC9D9}"/>
              </a:ext>
            </a:extLst>
          </p:cNvPr>
          <p:cNvPicPr>
            <a:picLocks noChangeAspect="1"/>
          </p:cNvPicPr>
          <p:nvPr/>
        </p:nvPicPr>
        <p:blipFill>
          <a:blip r:embed="rId3"/>
          <a:stretch>
            <a:fillRect/>
          </a:stretch>
        </p:blipFill>
        <p:spPr>
          <a:xfrm>
            <a:off x="1651246" y="355106"/>
            <a:ext cx="9303799" cy="5956917"/>
          </a:xfrm>
          <a:prstGeom prst="rect">
            <a:avLst/>
          </a:prstGeom>
        </p:spPr>
      </p:pic>
    </p:spTree>
    <p:extLst>
      <p:ext uri="{BB962C8B-B14F-4D97-AF65-F5344CB8AC3E}">
        <p14:creationId xmlns:p14="http://schemas.microsoft.com/office/powerpoint/2010/main" val="189163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AD01A-C9B9-4339-8526-85BBE1A72DD8}"/>
              </a:ext>
            </a:extLst>
          </p:cNvPr>
          <p:cNvPicPr>
            <a:picLocks noChangeAspect="1"/>
          </p:cNvPicPr>
          <p:nvPr/>
        </p:nvPicPr>
        <p:blipFill>
          <a:blip r:embed="rId3"/>
          <a:stretch>
            <a:fillRect/>
          </a:stretch>
        </p:blipFill>
        <p:spPr>
          <a:xfrm>
            <a:off x="781050" y="614362"/>
            <a:ext cx="10629900" cy="5629275"/>
          </a:xfrm>
          <a:prstGeom prst="rect">
            <a:avLst/>
          </a:prstGeom>
        </p:spPr>
      </p:pic>
    </p:spTree>
    <p:extLst>
      <p:ext uri="{BB962C8B-B14F-4D97-AF65-F5344CB8AC3E}">
        <p14:creationId xmlns:p14="http://schemas.microsoft.com/office/powerpoint/2010/main" val="126871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0F2D-55DE-4603-80A7-31B9AC621E17}"/>
              </a:ext>
            </a:extLst>
          </p:cNvPr>
          <p:cNvSpPr>
            <a:spLocks noGrp="1"/>
          </p:cNvSpPr>
          <p:nvPr>
            <p:ph type="title"/>
          </p:nvPr>
        </p:nvSpPr>
        <p:spPr/>
        <p:txBody>
          <a:bodyPr/>
          <a:lstStyle/>
          <a:p>
            <a:r>
              <a:rPr lang="en-US" b="1" dirty="0"/>
              <a:t>Performance Measurement… </a:t>
            </a:r>
          </a:p>
        </p:txBody>
      </p:sp>
      <p:sp>
        <p:nvSpPr>
          <p:cNvPr id="3" name="Content Placeholder 2">
            <a:extLst>
              <a:ext uri="{FF2B5EF4-FFF2-40B4-BE49-F238E27FC236}">
                <a16:creationId xmlns:a16="http://schemas.microsoft.com/office/drawing/2014/main" id="{7CDA027F-FC87-4ED8-9A8C-6124B8C48C3D}"/>
              </a:ext>
            </a:extLst>
          </p:cNvPr>
          <p:cNvSpPr>
            <a:spLocks noGrp="1"/>
          </p:cNvSpPr>
          <p:nvPr>
            <p:ph idx="1"/>
          </p:nvPr>
        </p:nvSpPr>
        <p:spPr>
          <a:xfrm>
            <a:off x="1162975" y="1947690"/>
            <a:ext cx="10164932" cy="3263504"/>
          </a:xfrm>
        </p:spPr>
        <p:txBody>
          <a:bodyPr>
            <a:noAutofit/>
          </a:bodyPr>
          <a:lstStyle/>
          <a:p>
            <a:pPr marL="457200" indent="-457200">
              <a:buFont typeface="Arial" panose="020B0604020202020204" pitchFamily="34" charset="0"/>
              <a:buChar char="•"/>
            </a:pPr>
            <a:r>
              <a:rPr lang="en-US" sz="2000" dirty="0"/>
              <a:t>… is an opportunity for securing health system improvement and accountability</a:t>
            </a:r>
          </a:p>
          <a:p>
            <a:pPr marL="457200" indent="-457200">
              <a:buFont typeface="Arial" panose="020B0604020202020204" pitchFamily="34" charset="0"/>
              <a:buChar char="•"/>
            </a:pPr>
            <a:endParaRPr lang="en-US" sz="500" dirty="0"/>
          </a:p>
          <a:p>
            <a:pPr marL="457200" indent="-457200">
              <a:buFont typeface="Arial" panose="020B0604020202020204" pitchFamily="34" charset="0"/>
              <a:buChar char="•"/>
            </a:pPr>
            <a:r>
              <a:rPr lang="en-US" sz="2000" dirty="0"/>
              <a:t>… aims to improve the quality of decisions made by all actors within the health system</a:t>
            </a:r>
          </a:p>
          <a:p>
            <a:pPr marL="457200" indent="-457200">
              <a:buFont typeface="Arial" panose="020B0604020202020204" pitchFamily="34" charset="0"/>
              <a:buChar char="•"/>
            </a:pPr>
            <a:endParaRPr lang="en-US" sz="500" dirty="0"/>
          </a:p>
          <a:p>
            <a:pPr marL="457200" indent="-457200">
              <a:buFont typeface="Arial" panose="020B0604020202020204" pitchFamily="34" charset="0"/>
              <a:buChar char="•"/>
            </a:pPr>
            <a:r>
              <a:rPr lang="en-US" sz="2000" dirty="0"/>
              <a:t>… requires improvements in data collection, analytical methodologies, policy response</a:t>
            </a:r>
          </a:p>
          <a:p>
            <a:pPr marL="457200" indent="-457200">
              <a:buFont typeface="Arial" panose="020B0604020202020204" pitchFamily="34" charset="0"/>
              <a:buChar char="•"/>
            </a:pPr>
            <a:endParaRPr lang="en-US" sz="500" dirty="0"/>
          </a:p>
          <a:p>
            <a:pPr marL="457200" indent="-457200">
              <a:buFont typeface="Arial" panose="020B0604020202020204" pitchFamily="34" charset="0"/>
              <a:buChar char="•"/>
            </a:pPr>
            <a:r>
              <a:rPr lang="en-US" sz="2000" dirty="0"/>
              <a:t>… requires the active leadership of government</a:t>
            </a:r>
          </a:p>
          <a:p>
            <a:pPr marL="457200" indent="-457200">
              <a:buFont typeface="Arial" panose="020B0604020202020204" pitchFamily="34" charset="0"/>
              <a:buChar char="•"/>
            </a:pPr>
            <a:r>
              <a:rPr lang="en-US" sz="2000" dirty="0"/>
              <a:t>… should pay attention to the political and organizational context within which data are collected, </a:t>
            </a:r>
            <a:r>
              <a:rPr lang="en-US" sz="2000" dirty="0" err="1"/>
              <a:t>analysed</a:t>
            </a:r>
            <a:r>
              <a:rPr lang="en-US" sz="2000" dirty="0"/>
              <a:t> and disseminated</a:t>
            </a:r>
          </a:p>
          <a:p>
            <a:pPr marL="457200" indent="-457200">
              <a:buFont typeface="Arial" panose="020B0604020202020204" pitchFamily="34" charset="0"/>
              <a:buChar char="•"/>
            </a:pPr>
            <a:endParaRPr lang="en-US" sz="2000" dirty="0"/>
          </a:p>
          <a:p>
            <a:pPr marL="0" indent="0">
              <a:buNone/>
            </a:pPr>
            <a:endParaRPr lang="en-US" sz="500" dirty="0"/>
          </a:p>
          <a:p>
            <a:pPr marL="0" indent="0">
              <a:buNone/>
            </a:pPr>
            <a:r>
              <a:rPr lang="en-US" sz="2000" dirty="0"/>
              <a:t>Definitions of performance indicators should be clear, consistent and fit into an agreed conceptual framework.</a:t>
            </a:r>
          </a:p>
          <a:p>
            <a:pPr marL="457200" indent="-457200">
              <a:buFont typeface="Arial" panose="020B0604020202020204" pitchFamily="34" charset="0"/>
              <a:buChar char="•"/>
            </a:pPr>
            <a:endParaRPr lang="en-US" sz="500" dirty="0"/>
          </a:p>
        </p:txBody>
      </p:sp>
    </p:spTree>
    <p:extLst>
      <p:ext uri="{BB962C8B-B14F-4D97-AF65-F5344CB8AC3E}">
        <p14:creationId xmlns:p14="http://schemas.microsoft.com/office/powerpoint/2010/main" val="363926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1970" y="1045972"/>
            <a:ext cx="9601200" cy="3739661"/>
          </a:xfrm>
        </p:spPr>
        <p:txBody>
          <a:bodyPr>
            <a:noAutofit/>
          </a:bodyPr>
          <a:lstStyle/>
          <a:p>
            <a:pPr algn="ctr"/>
            <a:br>
              <a:rPr lang="en-US" sz="2400" b="1" dirty="0">
                <a:solidFill>
                  <a:srgbClr val="0070C0"/>
                </a:solidFill>
              </a:rPr>
            </a:br>
            <a:br>
              <a:rPr lang="en-US" sz="3600" b="1" dirty="0">
                <a:solidFill>
                  <a:srgbClr val="0070C0"/>
                </a:solidFill>
              </a:rPr>
            </a:br>
            <a:r>
              <a:rPr lang="en-US" sz="3600" b="1" dirty="0">
                <a:solidFill>
                  <a:srgbClr val="0070C0"/>
                </a:solidFill>
              </a:rPr>
              <a:t>What challenges must the health care system address?</a:t>
            </a:r>
            <a:br>
              <a:rPr lang="en-US" sz="3600" b="1" dirty="0">
                <a:solidFill>
                  <a:srgbClr val="0070C0"/>
                </a:solidFill>
              </a:rPr>
            </a:br>
            <a:br>
              <a:rPr lang="en-US" sz="3600" b="1" dirty="0">
                <a:solidFill>
                  <a:srgbClr val="0070C0"/>
                </a:solidFill>
              </a:rPr>
            </a:br>
            <a:endParaRPr lang="en-US" sz="2400" b="1" dirty="0">
              <a:solidFill>
                <a:srgbClr val="0070C0"/>
              </a:solidFill>
            </a:endParaRPr>
          </a:p>
        </p:txBody>
      </p:sp>
    </p:spTree>
    <p:extLst>
      <p:ext uri="{BB962C8B-B14F-4D97-AF65-F5344CB8AC3E}">
        <p14:creationId xmlns:p14="http://schemas.microsoft.com/office/powerpoint/2010/main" val="385571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1970" y="1045972"/>
            <a:ext cx="9601200" cy="3739661"/>
          </a:xfrm>
        </p:spPr>
        <p:txBody>
          <a:bodyPr>
            <a:noAutofit/>
          </a:bodyPr>
          <a:lstStyle/>
          <a:p>
            <a:pPr algn="ctr"/>
            <a:br>
              <a:rPr lang="en-US" sz="2400" b="1" dirty="0">
                <a:solidFill>
                  <a:srgbClr val="0070C0"/>
                </a:solidFill>
              </a:rPr>
            </a:br>
            <a:br>
              <a:rPr lang="en-US" sz="3600" b="1" dirty="0">
                <a:solidFill>
                  <a:srgbClr val="0070C0"/>
                </a:solidFill>
              </a:rPr>
            </a:br>
            <a:r>
              <a:rPr lang="en-US" sz="3600" b="1" dirty="0">
                <a:solidFill>
                  <a:srgbClr val="0070C0"/>
                </a:solidFill>
              </a:rPr>
              <a:t>What are the options for modernizing health care systems?</a:t>
            </a:r>
            <a:br>
              <a:rPr lang="en-US" sz="3600" b="1" dirty="0">
                <a:solidFill>
                  <a:srgbClr val="0070C0"/>
                </a:solidFill>
              </a:rPr>
            </a:br>
            <a:br>
              <a:rPr lang="en-US" sz="3600" b="1" dirty="0">
                <a:solidFill>
                  <a:srgbClr val="0070C0"/>
                </a:solidFill>
              </a:rPr>
            </a:br>
            <a:endParaRPr lang="en-US" sz="2400" b="1" dirty="0">
              <a:solidFill>
                <a:srgbClr val="0070C0"/>
              </a:solidFill>
            </a:endParaRPr>
          </a:p>
        </p:txBody>
      </p:sp>
    </p:spTree>
    <p:extLst>
      <p:ext uri="{BB962C8B-B14F-4D97-AF65-F5344CB8AC3E}">
        <p14:creationId xmlns:p14="http://schemas.microsoft.com/office/powerpoint/2010/main" val="147652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814" y="558361"/>
            <a:ext cx="8259048" cy="822979"/>
          </a:xfrm>
        </p:spPr>
        <p:txBody>
          <a:bodyPr>
            <a:noAutofit/>
          </a:bodyPr>
          <a:lstStyle/>
          <a:p>
            <a:pPr algn="ctr"/>
            <a:r>
              <a:rPr lang="en-US" sz="2550" b="1" dirty="0">
                <a:solidFill>
                  <a:srgbClr val="0070C0"/>
                </a:solidFill>
              </a:rPr>
              <a:t>Paradigm Shift: Toward a New Service Delivery Model</a:t>
            </a:r>
          </a:p>
        </p:txBody>
      </p:sp>
      <p:graphicFrame>
        <p:nvGraphicFramePr>
          <p:cNvPr id="5" name="Table 4"/>
          <p:cNvGraphicFramePr>
            <a:graphicFrameLocks noGrp="1"/>
          </p:cNvGraphicFramePr>
          <p:nvPr>
            <p:extLst/>
          </p:nvPr>
        </p:nvGraphicFramePr>
        <p:xfrm>
          <a:off x="1656203" y="1765221"/>
          <a:ext cx="8841036" cy="3903350"/>
        </p:xfrm>
        <a:graphic>
          <a:graphicData uri="http://schemas.openxmlformats.org/drawingml/2006/table">
            <a:tbl>
              <a:tblPr firstRow="1" bandRow="1">
                <a:tableStyleId>{5C22544A-7EE6-4342-B048-85BDC9FD1C3A}</a:tableStyleId>
              </a:tblPr>
              <a:tblGrid>
                <a:gridCol w="3968939">
                  <a:extLst>
                    <a:ext uri="{9D8B030D-6E8A-4147-A177-3AD203B41FA5}">
                      <a16:colId xmlns:a16="http://schemas.microsoft.com/office/drawing/2014/main" val="20000"/>
                    </a:ext>
                  </a:extLst>
                </a:gridCol>
                <a:gridCol w="911447">
                  <a:extLst>
                    <a:ext uri="{9D8B030D-6E8A-4147-A177-3AD203B41FA5}">
                      <a16:colId xmlns:a16="http://schemas.microsoft.com/office/drawing/2014/main" val="20001"/>
                    </a:ext>
                  </a:extLst>
                </a:gridCol>
                <a:gridCol w="3960650">
                  <a:extLst>
                    <a:ext uri="{9D8B030D-6E8A-4147-A177-3AD203B41FA5}">
                      <a16:colId xmlns:a16="http://schemas.microsoft.com/office/drawing/2014/main" val="20002"/>
                    </a:ext>
                  </a:extLst>
                </a:gridCol>
              </a:tblGrid>
              <a:tr h="284458">
                <a:tc>
                  <a:txBody>
                    <a:bodyPr/>
                    <a:lstStyle/>
                    <a:p>
                      <a:pPr algn="ctr"/>
                      <a:r>
                        <a:rPr lang="en-US" sz="1400" dirty="0"/>
                        <a:t>Conventional</a:t>
                      </a:r>
                      <a:r>
                        <a:rPr lang="en-US" sz="1400" baseline="0" dirty="0"/>
                        <a:t> Care</a:t>
                      </a: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People-centered</a:t>
                      </a:r>
                      <a:r>
                        <a:rPr lang="en-US" sz="1400" baseline="0" dirty="0"/>
                        <a:t>, Coordinated Care</a:t>
                      </a:r>
                      <a:endParaRPr lang="en-US" sz="1400" dirty="0"/>
                    </a:p>
                  </a:txBody>
                  <a:tcPr marL="68580" marR="68580" marT="34290" marB="34290"/>
                </a:tc>
                <a:extLst>
                  <a:ext uri="{0D108BD9-81ED-4DB2-BD59-A6C34878D82A}">
                    <a16:rowId xmlns:a16="http://schemas.microsoft.com/office/drawing/2014/main" val="10000"/>
                  </a:ext>
                </a:extLst>
              </a:tr>
              <a:tr h="459509">
                <a:tc>
                  <a:txBody>
                    <a:bodyPr/>
                    <a:lstStyle/>
                    <a:p>
                      <a:pPr algn="ctr"/>
                      <a:r>
                        <a:rPr lang="en-US" sz="1200" b="1" dirty="0"/>
                        <a:t>Reactive:  Focus on illness and</a:t>
                      </a:r>
                      <a:r>
                        <a:rPr lang="en-US" sz="1200" b="1" baseline="0" dirty="0"/>
                        <a:t> cure</a:t>
                      </a:r>
                      <a:endParaRPr lang="en-US" sz="1200" b="1" dirty="0"/>
                    </a:p>
                  </a:txBody>
                  <a:tcPr marL="68580" marR="68580" marT="34290" marB="34290"/>
                </a:tc>
                <a:tc rowSpan="8">
                  <a:txBody>
                    <a:bodyPr/>
                    <a:lstStyle/>
                    <a:p>
                      <a:pPr algn="ctr"/>
                      <a:endParaRPr lang="en-US" sz="1100" b="1" dirty="0"/>
                    </a:p>
                  </a:txBody>
                  <a:tcPr marL="68580" marR="68580" marT="34290" marB="34290"/>
                </a:tc>
                <a:tc>
                  <a:txBody>
                    <a:bodyPr/>
                    <a:lstStyle/>
                    <a:p>
                      <a:pPr algn="ctr"/>
                      <a:r>
                        <a:rPr lang="en-US" sz="1200" b="1" dirty="0"/>
                        <a:t>Proactive:  Anticipate and focus on health needs,</a:t>
                      </a:r>
                      <a:r>
                        <a:rPr lang="en-US" sz="1200" b="1" baseline="0" dirty="0"/>
                        <a:t> disease control and</a:t>
                      </a:r>
                      <a:r>
                        <a:rPr lang="en-US" sz="1200" b="1" dirty="0"/>
                        <a:t> prevention</a:t>
                      </a:r>
                    </a:p>
                  </a:txBody>
                  <a:tcPr marL="68580" marR="68580" marT="34290" marB="34290"/>
                </a:tc>
                <a:extLst>
                  <a:ext uri="{0D108BD9-81ED-4DB2-BD59-A6C34878D82A}">
                    <a16:rowId xmlns:a16="http://schemas.microsoft.com/office/drawing/2014/main" val="10001"/>
                  </a:ext>
                </a:extLst>
              </a:tr>
              <a:tr h="459509">
                <a:tc>
                  <a:txBody>
                    <a:bodyPr/>
                    <a:lstStyle/>
                    <a:p>
                      <a:pPr algn="ctr"/>
                      <a:r>
                        <a:rPr lang="en-US" sz="1200" b="1" dirty="0"/>
                        <a:t>Episodic: Patient–provider</a:t>
                      </a:r>
                      <a:r>
                        <a:rPr lang="en-US" sz="1200" b="1" baseline="0" dirty="0"/>
                        <a:t> r</a:t>
                      </a:r>
                      <a:r>
                        <a:rPr lang="en-US" sz="1200" b="1" dirty="0"/>
                        <a:t>elationship limited to the moment of consultation</a:t>
                      </a:r>
                    </a:p>
                  </a:txBody>
                  <a:tcPr marL="68580" marR="68580" marT="34290" marB="34290"/>
                </a:tc>
                <a:tc vMerge="1">
                  <a:txBody>
                    <a:bodyPr/>
                    <a:lstStyle/>
                    <a:p>
                      <a:pPr algn="ctr"/>
                      <a:endParaRPr lang="en-US" sz="1400" b="1" dirty="0"/>
                    </a:p>
                  </a:txBody>
                  <a:tcPr/>
                </a:tc>
                <a:tc>
                  <a:txBody>
                    <a:bodyPr/>
                    <a:lstStyle/>
                    <a:p>
                      <a:pPr algn="ctr"/>
                      <a:r>
                        <a:rPr lang="en-US" sz="1200" b="1" dirty="0"/>
                        <a:t>Longitudinal: Enduring personal relationship between patient and providers</a:t>
                      </a:r>
                    </a:p>
                  </a:txBody>
                  <a:tcPr marL="68580" marR="68580" marT="34290" marB="34290"/>
                </a:tc>
                <a:extLst>
                  <a:ext uri="{0D108BD9-81ED-4DB2-BD59-A6C34878D82A}">
                    <a16:rowId xmlns:a16="http://schemas.microsoft.com/office/drawing/2014/main" val="10002"/>
                  </a:ext>
                </a:extLst>
              </a:tr>
              <a:tr h="434689">
                <a:tc>
                  <a:txBody>
                    <a:bodyPr/>
                    <a:lstStyle/>
                    <a:p>
                      <a:pPr algn="ctr"/>
                      <a:r>
                        <a:rPr lang="en-US" sz="1200" b="1" dirty="0"/>
                        <a:t>Focus</a:t>
                      </a:r>
                      <a:r>
                        <a:rPr lang="en-US" sz="1200" b="1" baseline="0" dirty="0"/>
                        <a:t> on acute curative care/discrete</a:t>
                      </a:r>
                    </a:p>
                    <a:p>
                      <a:pPr algn="ctr"/>
                      <a:r>
                        <a:rPr lang="en-US" sz="1200" b="1" baseline="0" dirty="0"/>
                        <a:t>interventions</a:t>
                      </a:r>
                      <a:endParaRPr lang="en-US" sz="1200" b="1" dirty="0"/>
                    </a:p>
                  </a:txBody>
                  <a:tcPr marL="68580" marR="68580" marT="34290" marB="34290"/>
                </a:tc>
                <a:tc vMerge="1">
                  <a:txBody>
                    <a:bodyPr/>
                    <a:lstStyle/>
                    <a:p>
                      <a:pPr algn="ctr"/>
                      <a:endParaRPr lang="en-US" sz="1400" b="1" dirty="0"/>
                    </a:p>
                  </a:txBody>
                  <a:tcPr/>
                </a:tc>
                <a:tc>
                  <a:txBody>
                    <a:bodyPr/>
                    <a:lstStyle/>
                    <a:p>
                      <a:pPr algn="ctr"/>
                      <a:r>
                        <a:rPr lang="en-US" sz="1200" b="1" dirty="0"/>
                        <a:t>Comprehensive,</a:t>
                      </a:r>
                      <a:r>
                        <a:rPr lang="en-US" sz="1200" b="1" baseline="0" dirty="0"/>
                        <a:t> continuous and person-centered care; chronic disease management</a:t>
                      </a:r>
                      <a:endParaRPr lang="en-US" sz="1200" b="1" dirty="0"/>
                    </a:p>
                  </a:txBody>
                  <a:tcPr marL="68580" marR="68580" marT="34290" marB="34290"/>
                </a:tc>
                <a:extLst>
                  <a:ext uri="{0D108BD9-81ED-4DB2-BD59-A6C34878D82A}">
                    <a16:rowId xmlns:a16="http://schemas.microsoft.com/office/drawing/2014/main" val="10003"/>
                  </a:ext>
                </a:extLst>
              </a:tr>
              <a:tr h="447814">
                <a:tc>
                  <a:txBody>
                    <a:bodyPr/>
                    <a:lstStyle/>
                    <a:p>
                      <a:pPr algn="ctr"/>
                      <a:r>
                        <a:rPr lang="en-US" sz="1200" b="1" dirty="0"/>
                        <a:t>Responsibility limited to advice to individual patient at moment of consultation</a:t>
                      </a:r>
                    </a:p>
                  </a:txBody>
                  <a:tcPr marL="68580" marR="68580" marT="34290" marB="34290"/>
                </a:tc>
                <a:tc vMerge="1">
                  <a:txBody>
                    <a:bodyPr/>
                    <a:lstStyle/>
                    <a:p>
                      <a:endParaRPr lang="en-US"/>
                    </a:p>
                  </a:txBody>
                  <a:tcPr/>
                </a:tc>
                <a:tc>
                  <a:txBody>
                    <a:bodyPr/>
                    <a:lstStyle/>
                    <a:p>
                      <a:pPr algn="ctr"/>
                      <a:r>
                        <a:rPr lang="en-US" sz="1200" b="1" dirty="0"/>
                        <a:t>Responsibility for</a:t>
                      </a:r>
                      <a:r>
                        <a:rPr lang="en-US" sz="1200" b="1" baseline="0" dirty="0"/>
                        <a:t> care</a:t>
                      </a:r>
                      <a:r>
                        <a:rPr lang="en-US" sz="1200" b="1" dirty="0"/>
                        <a:t> health along the life cycle and for a defined population</a:t>
                      </a:r>
                      <a:r>
                        <a:rPr lang="en-US" sz="1200" b="1" baseline="0" dirty="0"/>
                        <a:t> </a:t>
                      </a:r>
                      <a:endParaRPr lang="en-US" sz="1200" b="1" dirty="0"/>
                    </a:p>
                  </a:txBody>
                  <a:tcPr marL="68580" marR="68580" marT="34290" marB="34290"/>
                </a:tc>
                <a:extLst>
                  <a:ext uri="{0D108BD9-81ED-4DB2-BD59-A6C34878D82A}">
                    <a16:rowId xmlns:a16="http://schemas.microsoft.com/office/drawing/2014/main" val="10004"/>
                  </a:ext>
                </a:extLst>
              </a:tr>
              <a:tr h="434340">
                <a:tc>
                  <a:txBody>
                    <a:bodyPr/>
                    <a:lstStyle/>
                    <a:p>
                      <a:pPr algn="ctr"/>
                      <a:r>
                        <a:rPr lang="en-US" sz="1200" b="1" dirty="0"/>
                        <a:t>Users are</a:t>
                      </a:r>
                      <a:r>
                        <a:rPr lang="en-US" sz="1200" b="1" baseline="0" dirty="0"/>
                        <a:t> recipients of health/medical interventions</a:t>
                      </a:r>
                      <a:endParaRPr lang="en-US" sz="1200" b="1" dirty="0"/>
                    </a:p>
                  </a:txBody>
                  <a:tcPr marL="68580" marR="68580" marT="34290" marB="34290"/>
                </a:tc>
                <a:tc vMerge="1">
                  <a:txBody>
                    <a:bodyPr/>
                    <a:lstStyle/>
                    <a:p>
                      <a:endParaRPr lang="en-US"/>
                    </a:p>
                  </a:txBody>
                  <a:tcPr/>
                </a:tc>
                <a:tc>
                  <a:txBody>
                    <a:bodyPr/>
                    <a:lstStyle/>
                    <a:p>
                      <a:pPr algn="ctr"/>
                      <a:r>
                        <a:rPr lang="en-US" sz="1200" b="1" dirty="0"/>
                        <a:t>People are partners</a:t>
                      </a:r>
                      <a:r>
                        <a:rPr lang="en-US" sz="1200" b="1" baseline="0" dirty="0"/>
                        <a:t> in managing their own health; their preferences are integrated into care planning</a:t>
                      </a:r>
                      <a:endParaRPr lang="en-US" sz="1200" b="1" dirty="0"/>
                    </a:p>
                  </a:txBody>
                  <a:tcPr marL="68580" marR="68580" marT="34290" marB="34290"/>
                </a:tc>
                <a:extLst>
                  <a:ext uri="{0D108BD9-81ED-4DB2-BD59-A6C34878D82A}">
                    <a16:rowId xmlns:a16="http://schemas.microsoft.com/office/drawing/2014/main" val="10005"/>
                  </a:ext>
                </a:extLst>
              </a:tr>
              <a:tr h="455057">
                <a:tc>
                  <a:txBody>
                    <a:bodyPr/>
                    <a:lstStyle/>
                    <a:p>
                      <a:pPr algn="ctr"/>
                      <a:r>
                        <a:rPr lang="en-US" sz="1200" b="1" dirty="0"/>
                        <a:t>Disjointed</a:t>
                      </a:r>
                      <a:r>
                        <a:rPr lang="en-US" sz="1200" b="1" baseline="0" dirty="0"/>
                        <a:t> care: f</a:t>
                      </a:r>
                      <a:r>
                        <a:rPr lang="en-US" sz="1200" b="1" dirty="0"/>
                        <a:t>ragmented</a:t>
                      </a:r>
                      <a:r>
                        <a:rPr lang="en-US" sz="1200" b="1" baseline="0" dirty="0"/>
                        <a:t> “stand alone” facilities and programs</a:t>
                      </a:r>
                      <a:endParaRPr lang="en-US" sz="1200" b="1" dirty="0"/>
                    </a:p>
                  </a:txBody>
                  <a:tcPr marL="68580" marR="68580" marT="34290" marB="34290"/>
                </a:tc>
                <a:tc vMerge="1">
                  <a:txBody>
                    <a:bodyPr/>
                    <a:lstStyle/>
                    <a:p>
                      <a:endParaRPr lang="en-US"/>
                    </a:p>
                  </a:txBody>
                  <a:tcPr/>
                </a:tc>
                <a:tc>
                  <a:txBody>
                    <a:bodyPr/>
                    <a:lstStyle/>
                    <a:p>
                      <a:pPr algn="ctr"/>
                      <a:r>
                        <a:rPr lang="en-US" sz="1200" b="1" dirty="0"/>
                        <a:t>Clinical and organizational integration;</a:t>
                      </a:r>
                      <a:r>
                        <a:rPr lang="en-US" sz="1200" b="1" baseline="0" dirty="0"/>
                        <a:t> </a:t>
                      </a:r>
                      <a:r>
                        <a:rPr lang="en-US" sz="1200" b="1" dirty="0"/>
                        <a:t>strong communication across provider</a:t>
                      </a:r>
                      <a:r>
                        <a:rPr lang="en-US" sz="1200" b="1" baseline="0" dirty="0"/>
                        <a:t> levels</a:t>
                      </a:r>
                      <a:endParaRPr lang="en-US" sz="1200" b="1" dirty="0"/>
                    </a:p>
                  </a:txBody>
                  <a:tcPr marL="68580" marR="68580" marT="34290" marB="34290"/>
                </a:tc>
                <a:extLst>
                  <a:ext uri="{0D108BD9-81ED-4DB2-BD59-A6C34878D82A}">
                    <a16:rowId xmlns:a16="http://schemas.microsoft.com/office/drawing/2014/main" val="10006"/>
                  </a:ext>
                </a:extLst>
              </a:tr>
              <a:tr h="310754">
                <a:tc>
                  <a:txBody>
                    <a:bodyPr/>
                    <a:lstStyle/>
                    <a:p>
                      <a:pPr algn="ctr"/>
                      <a:r>
                        <a:rPr lang="en-US" sz="1200" b="1" dirty="0"/>
                        <a:t>Individual physician</a:t>
                      </a:r>
                      <a:r>
                        <a:rPr lang="en-US" sz="1200" b="1" baseline="0" dirty="0"/>
                        <a:t> and hospital-based</a:t>
                      </a:r>
                      <a:endParaRPr lang="en-US" sz="1200" b="1" dirty="0"/>
                    </a:p>
                  </a:txBody>
                  <a:tcPr marL="68580" marR="68580" marT="34290" marB="34290"/>
                </a:tc>
                <a:tc vMerge="1">
                  <a:txBody>
                    <a:bodyPr/>
                    <a:lstStyle/>
                    <a:p>
                      <a:endParaRPr lang="en-US"/>
                    </a:p>
                  </a:txBody>
                  <a:tcPr/>
                </a:tc>
                <a:tc>
                  <a:txBody>
                    <a:bodyPr/>
                    <a:lstStyle/>
                    <a:p>
                      <a:pPr algn="ctr"/>
                      <a:r>
                        <a:rPr lang="en-US" sz="1200" b="1" dirty="0"/>
                        <a:t>Team and network</a:t>
                      </a:r>
                      <a:r>
                        <a:rPr lang="en-US" sz="1200" b="1" baseline="0" dirty="0"/>
                        <a:t>-based</a:t>
                      </a:r>
                      <a:endParaRPr lang="en-US" sz="1200" b="1" dirty="0"/>
                    </a:p>
                  </a:txBody>
                  <a:tcPr marL="68580" marR="68580" marT="34290" marB="34290"/>
                </a:tc>
                <a:extLst>
                  <a:ext uri="{0D108BD9-81ED-4DB2-BD59-A6C34878D82A}">
                    <a16:rowId xmlns:a16="http://schemas.microsoft.com/office/drawing/2014/main" val="10007"/>
                  </a:ext>
                </a:extLst>
              </a:tr>
              <a:tr h="617220">
                <a:tc>
                  <a:txBody>
                    <a:bodyPr/>
                    <a:lstStyle/>
                    <a:p>
                      <a:pPr algn="ctr"/>
                      <a:r>
                        <a:rPr lang="en-US" sz="1200" b="1" dirty="0"/>
                        <a:t>Incentives for </a:t>
                      </a:r>
                    </a:p>
                    <a:p>
                      <a:pPr algn="ctr"/>
                      <a:r>
                        <a:rPr lang="en-US" sz="1200" b="1" dirty="0"/>
                        <a:t>volume-based care/unnecessary</a:t>
                      </a:r>
                      <a:r>
                        <a:rPr lang="en-US" sz="1200" b="1" baseline="0" dirty="0"/>
                        <a:t> care (volume and complexity of care, not necessarily the right care)</a:t>
                      </a:r>
                      <a:endParaRPr lang="en-US" sz="1200" b="1" dirty="0"/>
                    </a:p>
                  </a:txBody>
                  <a:tcPr marL="68580" marR="68580" marT="34290" marB="34290"/>
                </a:tc>
                <a:tc vMerge="1">
                  <a:txBody>
                    <a:bodyPr/>
                    <a:lstStyle/>
                    <a:p>
                      <a:endParaRPr lang="en-US"/>
                    </a:p>
                  </a:txBody>
                  <a:tcPr/>
                </a:tc>
                <a:tc>
                  <a:txBody>
                    <a:bodyPr/>
                    <a:lstStyle/>
                    <a:p>
                      <a:pPr algn="ctr"/>
                      <a:r>
                        <a:rPr lang="en-US" sz="1200" b="1" dirty="0"/>
                        <a:t>Incentives for care management,</a:t>
                      </a:r>
                      <a:r>
                        <a:rPr lang="en-US" sz="1200" b="1" baseline="0" dirty="0"/>
                        <a:t> </a:t>
                      </a:r>
                      <a:r>
                        <a:rPr lang="en-US" sz="1200" b="1" dirty="0"/>
                        <a:t>population health, quality and efficiency</a:t>
                      </a:r>
                    </a:p>
                  </a:txBody>
                  <a:tcPr marL="68580" marR="68580" marT="34290" marB="34290"/>
                </a:tc>
                <a:extLst>
                  <a:ext uri="{0D108BD9-81ED-4DB2-BD59-A6C34878D82A}">
                    <a16:rowId xmlns:a16="http://schemas.microsoft.com/office/drawing/2014/main" val="10008"/>
                  </a:ext>
                </a:extLst>
              </a:tr>
            </a:tbl>
          </a:graphicData>
        </a:graphic>
      </p:graphicFrame>
      <p:sp>
        <p:nvSpPr>
          <p:cNvPr id="7" name="Right Arrow 6"/>
          <p:cNvSpPr/>
          <p:nvPr/>
        </p:nvSpPr>
        <p:spPr>
          <a:xfrm>
            <a:off x="2920852" y="1495826"/>
            <a:ext cx="6000750" cy="2286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 name="Right Arrow 2"/>
          <p:cNvSpPr/>
          <p:nvPr/>
        </p:nvSpPr>
        <p:spPr>
          <a:xfrm>
            <a:off x="5747906" y="3475863"/>
            <a:ext cx="686423"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D5767B75-A940-48DD-9A73-DC2A630C5C2D}"/>
              </a:ext>
            </a:extLst>
          </p:cNvPr>
          <p:cNvSpPr txBox="1"/>
          <p:nvPr/>
        </p:nvSpPr>
        <p:spPr>
          <a:xfrm>
            <a:off x="9565775" y="5783056"/>
            <a:ext cx="1223412" cy="230832"/>
          </a:xfrm>
          <a:prstGeom prst="rect">
            <a:avLst/>
          </a:prstGeom>
          <a:noFill/>
        </p:spPr>
        <p:txBody>
          <a:bodyPr wrap="none" rtlCol="0">
            <a:spAutoFit/>
          </a:bodyPr>
          <a:lstStyle/>
          <a:p>
            <a:r>
              <a:rPr lang="en-US" sz="900" dirty="0"/>
              <a:t>Author’s Elaboration</a:t>
            </a:r>
          </a:p>
        </p:txBody>
      </p:sp>
    </p:spTree>
    <p:extLst>
      <p:ext uri="{BB962C8B-B14F-4D97-AF65-F5344CB8AC3E}">
        <p14:creationId xmlns:p14="http://schemas.microsoft.com/office/powerpoint/2010/main" val="172065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3" y="442995"/>
            <a:ext cx="8316732" cy="1037845"/>
          </a:xfrm>
        </p:spPr>
        <p:txBody>
          <a:bodyPr>
            <a:normAutofit fontScale="90000"/>
          </a:bodyPr>
          <a:lstStyle/>
          <a:p>
            <a:pPr algn="ctr"/>
            <a:r>
              <a:rPr lang="en-US" dirty="0">
                <a:solidFill>
                  <a:schemeClr val="accent1"/>
                </a:solidFill>
              </a:rPr>
              <a:t>Emerging Evidence From New Delivery Models</a:t>
            </a:r>
          </a:p>
        </p:txBody>
      </p:sp>
      <p:sp>
        <p:nvSpPr>
          <p:cNvPr id="7" name="Up Arrow 6"/>
          <p:cNvSpPr/>
          <p:nvPr/>
        </p:nvSpPr>
        <p:spPr>
          <a:xfrm>
            <a:off x="2976517" y="2280458"/>
            <a:ext cx="2657618" cy="2114549"/>
          </a:xfrm>
          <a:prstGeom prst="upArrow">
            <a:avLst/>
          </a:prstGeom>
          <a:solidFill>
            <a:srgbClr val="F7C254"/>
          </a:solidFill>
          <a:ln>
            <a:solidFill>
              <a:srgbClr val="2F276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200" b="1" dirty="0">
                <a:solidFill>
                  <a:srgbClr val="2F276A"/>
                </a:solidFill>
                <a:latin typeface="Avenir Book"/>
                <a:cs typeface="Avenir Book"/>
              </a:rPr>
              <a:t>Patient Compliance, Patient Satisfaction, Access, Quality, Efficiency </a:t>
            </a:r>
          </a:p>
        </p:txBody>
      </p:sp>
      <p:sp>
        <p:nvSpPr>
          <p:cNvPr id="8" name="Down Arrow 7"/>
          <p:cNvSpPr/>
          <p:nvPr/>
        </p:nvSpPr>
        <p:spPr>
          <a:xfrm>
            <a:off x="6156157" y="2880710"/>
            <a:ext cx="2606066" cy="2114549"/>
          </a:xfrm>
          <a:prstGeom prst="downArrow">
            <a:avLst/>
          </a:prstGeom>
          <a:solidFill>
            <a:srgbClr val="65C8D0"/>
          </a:solidFill>
          <a:ln>
            <a:solidFill>
              <a:srgbClr val="2F276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200" b="1" dirty="0">
                <a:solidFill>
                  <a:srgbClr val="2F276A"/>
                </a:solidFill>
                <a:latin typeface="Avenir Book"/>
                <a:cs typeface="Avenir Book"/>
              </a:rPr>
              <a:t>Unnecessary hospitalizations and readmissions </a:t>
            </a:r>
          </a:p>
        </p:txBody>
      </p:sp>
      <p:sp>
        <p:nvSpPr>
          <p:cNvPr id="10" name="TextBox 9"/>
          <p:cNvSpPr txBox="1"/>
          <p:nvPr/>
        </p:nvSpPr>
        <p:spPr>
          <a:xfrm>
            <a:off x="2765966" y="4428003"/>
            <a:ext cx="2959061" cy="1131079"/>
          </a:xfrm>
          <a:prstGeom prst="rect">
            <a:avLst/>
          </a:prstGeom>
          <a:noFill/>
        </p:spPr>
        <p:txBody>
          <a:bodyPr wrap="square" rtlCol="0">
            <a:spAutoFit/>
          </a:bodyPr>
          <a:lstStyle/>
          <a:p>
            <a:pPr algn="ctr" defTabSz="685800"/>
            <a:r>
              <a:rPr lang="en-US" sz="1350" dirty="0">
                <a:solidFill>
                  <a:srgbClr val="2F276A"/>
                </a:solidFill>
                <a:latin typeface="Avenir Book"/>
                <a:cs typeface="Avenir Book"/>
              </a:rPr>
              <a:t>Specific improvements in:</a:t>
            </a:r>
          </a:p>
          <a:p>
            <a:pPr algn="ctr" defTabSz="685800"/>
            <a:r>
              <a:rPr lang="en-US" sz="1350" dirty="0">
                <a:solidFill>
                  <a:srgbClr val="2F276A"/>
                </a:solidFill>
                <a:latin typeface="Avenir Book"/>
                <a:cs typeface="Avenir Book"/>
              </a:rPr>
              <a:t>Follow-up care</a:t>
            </a:r>
          </a:p>
          <a:p>
            <a:pPr algn="ctr" defTabSz="685800"/>
            <a:r>
              <a:rPr lang="en-US" sz="1350" dirty="0">
                <a:solidFill>
                  <a:srgbClr val="2F276A"/>
                </a:solidFill>
                <a:latin typeface="Avenir Book"/>
                <a:cs typeface="Avenir Book"/>
              </a:rPr>
              <a:t>Continuous care </a:t>
            </a:r>
          </a:p>
          <a:p>
            <a:pPr algn="ctr" defTabSz="685800"/>
            <a:r>
              <a:rPr lang="en-US" sz="1350" dirty="0">
                <a:solidFill>
                  <a:srgbClr val="2F276A"/>
                </a:solidFill>
                <a:latin typeface="Avenir Book"/>
                <a:cs typeface="Avenir Book"/>
              </a:rPr>
              <a:t>Reduction in practice variations </a:t>
            </a:r>
          </a:p>
          <a:p>
            <a:pPr algn="ctr" defTabSz="685800"/>
            <a:endParaRPr lang="en-US" sz="1350" dirty="0">
              <a:solidFill>
                <a:prstClr val="black"/>
              </a:solidFill>
              <a:latin typeface="Calibri" panose="020F0502020204030204"/>
            </a:endParaRPr>
          </a:p>
        </p:txBody>
      </p:sp>
      <p:sp>
        <p:nvSpPr>
          <p:cNvPr id="13" name="TextBox 12"/>
          <p:cNvSpPr txBox="1"/>
          <p:nvPr/>
        </p:nvSpPr>
        <p:spPr>
          <a:xfrm>
            <a:off x="7754899" y="4476384"/>
            <a:ext cx="1790150" cy="923330"/>
          </a:xfrm>
          <a:prstGeom prst="rect">
            <a:avLst/>
          </a:prstGeom>
          <a:noFill/>
        </p:spPr>
        <p:txBody>
          <a:bodyPr wrap="square" rtlCol="0">
            <a:spAutoFit/>
          </a:bodyPr>
          <a:lstStyle/>
          <a:p>
            <a:pPr algn="ctr" defTabSz="685800"/>
            <a:r>
              <a:rPr lang="en-US" sz="1350" dirty="0">
                <a:solidFill>
                  <a:srgbClr val="2F276A"/>
                </a:solidFill>
                <a:latin typeface="Avenir Book"/>
                <a:cs typeface="Avenir Book"/>
              </a:rPr>
              <a:t>Particularly for patients with chronic illnesses</a:t>
            </a:r>
          </a:p>
          <a:p>
            <a:pPr defTabSz="685800"/>
            <a:endParaRPr lang="en-US" sz="1350" dirty="0">
              <a:solidFill>
                <a:prstClr val="black"/>
              </a:solidFill>
              <a:latin typeface="Calibri" panose="020F0502020204030204"/>
            </a:endParaRPr>
          </a:p>
        </p:txBody>
      </p:sp>
      <p:sp>
        <p:nvSpPr>
          <p:cNvPr id="12" name="TextBox 11"/>
          <p:cNvSpPr txBox="1"/>
          <p:nvPr/>
        </p:nvSpPr>
        <p:spPr>
          <a:xfrm rot="19217581">
            <a:off x="2873291" y="2393853"/>
            <a:ext cx="1442061" cy="369332"/>
          </a:xfrm>
          <a:prstGeom prst="rect">
            <a:avLst/>
          </a:prstGeom>
          <a:noFill/>
        </p:spPr>
        <p:txBody>
          <a:bodyPr wrap="none" rtlCol="0">
            <a:spAutoFit/>
          </a:bodyPr>
          <a:lstStyle/>
          <a:p>
            <a:pPr defTabSz="685800"/>
            <a:r>
              <a:rPr lang="en-US" dirty="0">
                <a:solidFill>
                  <a:srgbClr val="2F276A"/>
                </a:solidFill>
                <a:latin typeface="Avenir Book"/>
                <a:cs typeface="Avenir Book"/>
              </a:rPr>
              <a:t>Increases in:</a:t>
            </a:r>
          </a:p>
        </p:txBody>
      </p:sp>
      <p:sp>
        <p:nvSpPr>
          <p:cNvPr id="15" name="TextBox 14"/>
          <p:cNvSpPr txBox="1"/>
          <p:nvPr/>
        </p:nvSpPr>
        <p:spPr>
          <a:xfrm>
            <a:off x="6653614" y="2534461"/>
            <a:ext cx="1552669" cy="369332"/>
          </a:xfrm>
          <a:prstGeom prst="rect">
            <a:avLst/>
          </a:prstGeom>
          <a:noFill/>
        </p:spPr>
        <p:txBody>
          <a:bodyPr wrap="none" rtlCol="0">
            <a:spAutoFit/>
          </a:bodyPr>
          <a:lstStyle/>
          <a:p>
            <a:pPr defTabSz="685800"/>
            <a:r>
              <a:rPr lang="en-US" dirty="0">
                <a:solidFill>
                  <a:srgbClr val="2F276A"/>
                </a:solidFill>
                <a:latin typeface="Avenir Book"/>
                <a:cs typeface="Avenir Book"/>
              </a:rPr>
              <a:t>Decreases in:</a:t>
            </a:r>
          </a:p>
        </p:txBody>
      </p:sp>
      <p:sp>
        <p:nvSpPr>
          <p:cNvPr id="9" name="Slide Number Placeholder 8"/>
          <p:cNvSpPr>
            <a:spLocks noGrp="1"/>
          </p:cNvSpPr>
          <p:nvPr>
            <p:ph type="sldNum" sz="quarter" idx="12"/>
          </p:nvPr>
        </p:nvSpPr>
        <p:spPr/>
        <p:txBody>
          <a:bodyPr/>
          <a:lstStyle/>
          <a:p>
            <a:pPr defTabSz="685800"/>
            <a:fld id="{7A2543AB-17C9-E84D-BFB1-8018FAA7BE8A}" type="slidenum">
              <a:rPr lang="en-US" sz="750">
                <a:solidFill>
                  <a:prstClr val="black">
                    <a:tint val="75000"/>
                  </a:prstClr>
                </a:solidFill>
                <a:latin typeface="Calibri" panose="020F0502020204030204"/>
              </a:rPr>
              <a:pPr defTabSz="685800"/>
              <a:t>22</a:t>
            </a:fld>
            <a:endParaRPr lang="en-US" sz="75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27605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FF590F-651F-4977-A321-EF3C8B316612}"/>
              </a:ext>
            </a:extLst>
          </p:cNvPr>
          <p:cNvPicPr>
            <a:picLocks noChangeAspect="1"/>
          </p:cNvPicPr>
          <p:nvPr/>
        </p:nvPicPr>
        <p:blipFill>
          <a:blip r:embed="rId3"/>
          <a:stretch>
            <a:fillRect/>
          </a:stretch>
        </p:blipFill>
        <p:spPr>
          <a:xfrm>
            <a:off x="1866902" y="2068533"/>
            <a:ext cx="4435433" cy="3402396"/>
          </a:xfrm>
          <a:prstGeom prst="rect">
            <a:avLst/>
          </a:prstGeom>
        </p:spPr>
      </p:pic>
      <p:sp>
        <p:nvSpPr>
          <p:cNvPr id="6" name="Rectangle 5">
            <a:extLst>
              <a:ext uri="{FF2B5EF4-FFF2-40B4-BE49-F238E27FC236}">
                <a16:creationId xmlns:a16="http://schemas.microsoft.com/office/drawing/2014/main" id="{CC829961-BD2B-426D-9751-87A24E04A175}"/>
              </a:ext>
            </a:extLst>
          </p:cNvPr>
          <p:cNvSpPr/>
          <p:nvPr/>
        </p:nvSpPr>
        <p:spPr>
          <a:xfrm>
            <a:off x="1602500" y="5470931"/>
            <a:ext cx="4572000" cy="276999"/>
          </a:xfrm>
          <a:prstGeom prst="rect">
            <a:avLst/>
          </a:prstGeom>
        </p:spPr>
        <p:txBody>
          <a:bodyPr>
            <a:spAutoFit/>
          </a:bodyPr>
          <a:lstStyle/>
          <a:p>
            <a:r>
              <a:rPr lang="en-US" sz="600" dirty="0" err="1">
                <a:solidFill>
                  <a:srgbClr val="000080"/>
                </a:solidFill>
                <a:latin typeface="Verdana" panose="020B0604030504040204" pitchFamily="34" charset="0"/>
              </a:rPr>
              <a:t>Stroebel</a:t>
            </a:r>
            <a:r>
              <a:rPr lang="en-US" sz="600" dirty="0">
                <a:solidFill>
                  <a:srgbClr val="000080"/>
                </a:solidFill>
                <a:latin typeface="Verdana" panose="020B0604030504040204" pitchFamily="34" charset="0"/>
              </a:rPr>
              <a:t> RJ, </a:t>
            </a:r>
            <a:r>
              <a:rPr lang="en-US" sz="600" dirty="0" err="1">
                <a:solidFill>
                  <a:srgbClr val="000080"/>
                </a:solidFill>
                <a:latin typeface="Verdana" panose="020B0604030504040204" pitchFamily="34" charset="0"/>
              </a:rPr>
              <a:t>Gloor</a:t>
            </a:r>
            <a:r>
              <a:rPr lang="en-US" sz="600" dirty="0">
                <a:solidFill>
                  <a:srgbClr val="000080"/>
                </a:solidFill>
                <a:latin typeface="Verdana" panose="020B0604030504040204" pitchFamily="34" charset="0"/>
              </a:rPr>
              <a:t> B, Freytag S et al. Adapting the chronic care model to treat chronic illness at a free</a:t>
            </a:r>
          </a:p>
          <a:p>
            <a:r>
              <a:rPr lang="en-US" sz="600" dirty="0">
                <a:solidFill>
                  <a:srgbClr val="000080"/>
                </a:solidFill>
                <a:latin typeface="Verdana" panose="020B0604030504040204" pitchFamily="34" charset="0"/>
              </a:rPr>
              <a:t>medical clinic. </a:t>
            </a:r>
            <a:r>
              <a:rPr lang="en-US" sz="600" i="1" dirty="0">
                <a:solidFill>
                  <a:srgbClr val="000080"/>
                </a:solidFill>
                <a:latin typeface="Verdana-Italic"/>
              </a:rPr>
              <a:t>J Health Care Poor Underserved </a:t>
            </a:r>
            <a:r>
              <a:rPr lang="en-US" sz="600" dirty="0">
                <a:solidFill>
                  <a:srgbClr val="000080"/>
                </a:solidFill>
                <a:latin typeface="Verdana" panose="020B0604030504040204" pitchFamily="34" charset="0"/>
              </a:rPr>
              <a:t>2005; 16(2): 286-96.</a:t>
            </a:r>
            <a:endParaRPr lang="en-US" sz="1350" dirty="0"/>
          </a:p>
        </p:txBody>
      </p:sp>
      <p:sp>
        <p:nvSpPr>
          <p:cNvPr id="2" name="TextBox 1">
            <a:extLst>
              <a:ext uri="{FF2B5EF4-FFF2-40B4-BE49-F238E27FC236}">
                <a16:creationId xmlns:a16="http://schemas.microsoft.com/office/drawing/2014/main" id="{5BC489C2-E102-4EEF-96D6-D757BEB0B05C}"/>
              </a:ext>
            </a:extLst>
          </p:cNvPr>
          <p:cNvSpPr txBox="1"/>
          <p:nvPr/>
        </p:nvSpPr>
        <p:spPr>
          <a:xfrm>
            <a:off x="1477108" y="504092"/>
            <a:ext cx="8268872" cy="923330"/>
          </a:xfrm>
          <a:prstGeom prst="rect">
            <a:avLst/>
          </a:prstGeom>
          <a:noFill/>
        </p:spPr>
        <p:txBody>
          <a:bodyPr wrap="square" rtlCol="0">
            <a:spAutoFit/>
          </a:bodyPr>
          <a:lstStyle/>
          <a:p>
            <a:pPr algn="ctr"/>
            <a:r>
              <a:rPr lang="en-US" sz="2700" b="1" dirty="0">
                <a:solidFill>
                  <a:srgbClr val="0070C0"/>
                </a:solidFill>
              </a:rPr>
              <a:t>Broad System models (to reorient care toward </a:t>
            </a:r>
          </a:p>
          <a:p>
            <a:r>
              <a:rPr lang="en-US" sz="2700" b="1" dirty="0">
                <a:solidFill>
                  <a:srgbClr val="0070C0"/>
                </a:solidFill>
              </a:rPr>
              <a:t>addressing chronic conditions)</a:t>
            </a:r>
          </a:p>
        </p:txBody>
      </p:sp>
      <p:pic>
        <p:nvPicPr>
          <p:cNvPr id="7" name="Picture 6">
            <a:extLst>
              <a:ext uri="{FF2B5EF4-FFF2-40B4-BE49-F238E27FC236}">
                <a16:creationId xmlns:a16="http://schemas.microsoft.com/office/drawing/2014/main" id="{2F4904AD-5C5B-4991-B712-FEE70427B238}"/>
              </a:ext>
            </a:extLst>
          </p:cNvPr>
          <p:cNvPicPr>
            <a:picLocks noChangeAspect="1"/>
          </p:cNvPicPr>
          <p:nvPr/>
        </p:nvPicPr>
        <p:blipFill>
          <a:blip r:embed="rId4"/>
          <a:stretch>
            <a:fillRect/>
          </a:stretch>
        </p:blipFill>
        <p:spPr>
          <a:xfrm>
            <a:off x="6257162" y="1885311"/>
            <a:ext cx="4332339" cy="3585618"/>
          </a:xfrm>
          <a:prstGeom prst="rect">
            <a:avLst/>
          </a:prstGeom>
        </p:spPr>
      </p:pic>
    </p:spTree>
    <p:extLst>
      <p:ext uri="{BB962C8B-B14F-4D97-AF65-F5344CB8AC3E}">
        <p14:creationId xmlns:p14="http://schemas.microsoft.com/office/powerpoint/2010/main" val="193800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391623" y="507821"/>
            <a:ext cx="7886700" cy="994172"/>
          </a:xfrm>
        </p:spPr>
        <p:txBody>
          <a:bodyPr>
            <a:noAutofit/>
          </a:bodyPr>
          <a:lstStyle/>
          <a:p>
            <a:pPr algn="ctr"/>
            <a:r>
              <a:rPr lang="en-US" sz="2400" b="1" dirty="0">
                <a:solidFill>
                  <a:srgbClr val="0070C0"/>
                </a:solidFill>
              </a:rPr>
              <a:t>Transition Care Model: Two illustrations</a:t>
            </a:r>
          </a:p>
        </p:txBody>
      </p:sp>
      <p:sp>
        <p:nvSpPr>
          <p:cNvPr id="4" name="Slide Number Placeholder 3"/>
          <p:cNvSpPr>
            <a:spLocks noGrp="1"/>
          </p:cNvSpPr>
          <p:nvPr>
            <p:ph type="sldNum" sz="quarter" idx="12"/>
          </p:nvPr>
        </p:nvSpPr>
        <p:spPr/>
        <p:txBody>
          <a:bodyPr/>
          <a:lstStyle/>
          <a:p>
            <a:fld id="{B9E478C5-90BD-1042-8DC6-9C20D76B706E}" type="slidenum">
              <a:rPr lang="en-US" smtClean="0"/>
              <a:pPr/>
              <a:t>24</a:t>
            </a:fld>
            <a:endParaRPr lang="en-US" dirty="0"/>
          </a:p>
        </p:txBody>
      </p:sp>
      <p:sp>
        <p:nvSpPr>
          <p:cNvPr id="6" name="Pentagon 5"/>
          <p:cNvSpPr/>
          <p:nvPr/>
        </p:nvSpPr>
        <p:spPr>
          <a:xfrm>
            <a:off x="1691826" y="2033607"/>
            <a:ext cx="3448216" cy="3205639"/>
          </a:xfrm>
          <a:custGeom>
            <a:avLst/>
            <a:gdLst>
              <a:gd name="connsiteX0" fmla="*/ 0 w 6208295"/>
              <a:gd name="connsiteY0" fmla="*/ 0 h 4780548"/>
              <a:gd name="connsiteX1" fmla="*/ 3818021 w 6208295"/>
              <a:gd name="connsiteY1" fmla="*/ 0 h 4780548"/>
              <a:gd name="connsiteX2" fmla="*/ 6208295 w 6208295"/>
              <a:gd name="connsiteY2" fmla="*/ 2390274 h 4780548"/>
              <a:gd name="connsiteX3" fmla="*/ 3818021 w 6208295"/>
              <a:gd name="connsiteY3" fmla="*/ 4780548 h 4780548"/>
              <a:gd name="connsiteX4" fmla="*/ 0 w 6208295"/>
              <a:gd name="connsiteY4" fmla="*/ 4780548 h 4780548"/>
              <a:gd name="connsiteX5" fmla="*/ 0 w 6208295"/>
              <a:gd name="connsiteY5" fmla="*/ 0 h 4780548"/>
              <a:gd name="connsiteX0" fmla="*/ 0 w 6208295"/>
              <a:gd name="connsiteY0" fmla="*/ 32084 h 4812632"/>
              <a:gd name="connsiteX1" fmla="*/ 5358063 w 6208295"/>
              <a:gd name="connsiteY1" fmla="*/ 0 h 4812632"/>
              <a:gd name="connsiteX2" fmla="*/ 6208295 w 6208295"/>
              <a:gd name="connsiteY2" fmla="*/ 2422358 h 4812632"/>
              <a:gd name="connsiteX3" fmla="*/ 3818021 w 6208295"/>
              <a:gd name="connsiteY3" fmla="*/ 4812632 h 4812632"/>
              <a:gd name="connsiteX4" fmla="*/ 0 w 6208295"/>
              <a:gd name="connsiteY4" fmla="*/ 4812632 h 4812632"/>
              <a:gd name="connsiteX5" fmla="*/ 0 w 6208295"/>
              <a:gd name="connsiteY5" fmla="*/ 32084 h 4812632"/>
              <a:gd name="connsiteX0" fmla="*/ 0 w 6047874"/>
              <a:gd name="connsiteY0" fmla="*/ 32084 h 4812632"/>
              <a:gd name="connsiteX1" fmla="*/ 5358063 w 6047874"/>
              <a:gd name="connsiteY1" fmla="*/ 0 h 4812632"/>
              <a:gd name="connsiteX2" fmla="*/ 6047874 w 6047874"/>
              <a:gd name="connsiteY2" fmla="*/ 2422358 h 4812632"/>
              <a:gd name="connsiteX3" fmla="*/ 3818021 w 6047874"/>
              <a:gd name="connsiteY3" fmla="*/ 4812632 h 4812632"/>
              <a:gd name="connsiteX4" fmla="*/ 0 w 6047874"/>
              <a:gd name="connsiteY4" fmla="*/ 4812632 h 4812632"/>
              <a:gd name="connsiteX5" fmla="*/ 0 w 6047874"/>
              <a:gd name="connsiteY5" fmla="*/ 32084 h 4812632"/>
              <a:gd name="connsiteX0" fmla="*/ 0 w 6047874"/>
              <a:gd name="connsiteY0" fmla="*/ 32084 h 4828674"/>
              <a:gd name="connsiteX1" fmla="*/ 5358063 w 6047874"/>
              <a:gd name="connsiteY1" fmla="*/ 0 h 4828674"/>
              <a:gd name="connsiteX2" fmla="*/ 6047874 w 6047874"/>
              <a:gd name="connsiteY2" fmla="*/ 2422358 h 4828674"/>
              <a:gd name="connsiteX3" fmla="*/ 5534526 w 6047874"/>
              <a:gd name="connsiteY3" fmla="*/ 4828674 h 4828674"/>
              <a:gd name="connsiteX4" fmla="*/ 0 w 6047874"/>
              <a:gd name="connsiteY4" fmla="*/ 4812632 h 4828674"/>
              <a:gd name="connsiteX5" fmla="*/ 0 w 6047874"/>
              <a:gd name="connsiteY5" fmla="*/ 32084 h 4828674"/>
              <a:gd name="connsiteX0" fmla="*/ 0 w 6047874"/>
              <a:gd name="connsiteY0" fmla="*/ 32084 h 4828674"/>
              <a:gd name="connsiteX1" fmla="*/ 5358063 w 6047874"/>
              <a:gd name="connsiteY1" fmla="*/ 0 h 4828674"/>
              <a:gd name="connsiteX2" fmla="*/ 6047874 w 6047874"/>
              <a:gd name="connsiteY2" fmla="*/ 2422358 h 4828674"/>
              <a:gd name="connsiteX3" fmla="*/ 5454316 w 6047874"/>
              <a:gd name="connsiteY3" fmla="*/ 4828674 h 4828674"/>
              <a:gd name="connsiteX4" fmla="*/ 0 w 6047874"/>
              <a:gd name="connsiteY4" fmla="*/ 4812632 h 4828674"/>
              <a:gd name="connsiteX5" fmla="*/ 0 w 6047874"/>
              <a:gd name="connsiteY5" fmla="*/ 32084 h 4828674"/>
              <a:gd name="connsiteX0" fmla="*/ 0 w 6047874"/>
              <a:gd name="connsiteY0" fmla="*/ 32084 h 4828674"/>
              <a:gd name="connsiteX1" fmla="*/ 5358063 w 6047874"/>
              <a:gd name="connsiteY1" fmla="*/ 0 h 4828674"/>
              <a:gd name="connsiteX2" fmla="*/ 6047874 w 6047874"/>
              <a:gd name="connsiteY2" fmla="*/ 2422358 h 4828674"/>
              <a:gd name="connsiteX3" fmla="*/ 5422232 w 6047874"/>
              <a:gd name="connsiteY3" fmla="*/ 4828674 h 4828674"/>
              <a:gd name="connsiteX4" fmla="*/ 0 w 6047874"/>
              <a:gd name="connsiteY4" fmla="*/ 4812632 h 4828674"/>
              <a:gd name="connsiteX5" fmla="*/ 0 w 6047874"/>
              <a:gd name="connsiteY5" fmla="*/ 32084 h 4828674"/>
              <a:gd name="connsiteX0" fmla="*/ 0 w 6047874"/>
              <a:gd name="connsiteY0" fmla="*/ 32084 h 4812632"/>
              <a:gd name="connsiteX1" fmla="*/ 5358063 w 6047874"/>
              <a:gd name="connsiteY1" fmla="*/ 0 h 4812632"/>
              <a:gd name="connsiteX2" fmla="*/ 6047874 w 6047874"/>
              <a:gd name="connsiteY2" fmla="*/ 2422358 h 4812632"/>
              <a:gd name="connsiteX3" fmla="*/ 5342021 w 6047874"/>
              <a:gd name="connsiteY3" fmla="*/ 4812632 h 4812632"/>
              <a:gd name="connsiteX4" fmla="*/ 0 w 6047874"/>
              <a:gd name="connsiteY4" fmla="*/ 4812632 h 4812632"/>
              <a:gd name="connsiteX5" fmla="*/ 0 w 6047874"/>
              <a:gd name="connsiteY5" fmla="*/ 32084 h 4812632"/>
              <a:gd name="connsiteX0" fmla="*/ 0 w 6047874"/>
              <a:gd name="connsiteY0" fmla="*/ 32084 h 4828674"/>
              <a:gd name="connsiteX1" fmla="*/ 5358063 w 6047874"/>
              <a:gd name="connsiteY1" fmla="*/ 0 h 4828674"/>
              <a:gd name="connsiteX2" fmla="*/ 6047874 w 6047874"/>
              <a:gd name="connsiteY2" fmla="*/ 2422358 h 4828674"/>
              <a:gd name="connsiteX3" fmla="*/ 5406190 w 6047874"/>
              <a:gd name="connsiteY3" fmla="*/ 4828674 h 4828674"/>
              <a:gd name="connsiteX4" fmla="*/ 0 w 6047874"/>
              <a:gd name="connsiteY4" fmla="*/ 4812632 h 4828674"/>
              <a:gd name="connsiteX5" fmla="*/ 0 w 6047874"/>
              <a:gd name="connsiteY5" fmla="*/ 32084 h 482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874" h="4828674">
                <a:moveTo>
                  <a:pt x="0" y="32084"/>
                </a:moveTo>
                <a:lnTo>
                  <a:pt x="5358063" y="0"/>
                </a:lnTo>
                <a:lnTo>
                  <a:pt x="6047874" y="2422358"/>
                </a:lnTo>
                <a:lnTo>
                  <a:pt x="5406190" y="4828674"/>
                </a:lnTo>
                <a:lnTo>
                  <a:pt x="0" y="4812632"/>
                </a:lnTo>
                <a:lnTo>
                  <a:pt x="0" y="32084"/>
                </a:lnTo>
                <a:close/>
              </a:path>
            </a:pathLst>
          </a:custGeom>
          <a:solidFill>
            <a:srgbClr val="2F2769"/>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Pentagon 8"/>
          <p:cNvSpPr/>
          <p:nvPr/>
        </p:nvSpPr>
        <p:spPr>
          <a:xfrm>
            <a:off x="1830291" y="2291196"/>
            <a:ext cx="2944584" cy="2707574"/>
          </a:xfrm>
          <a:custGeom>
            <a:avLst/>
            <a:gdLst>
              <a:gd name="connsiteX0" fmla="*/ 0 w 5854890"/>
              <a:gd name="connsiteY0" fmla="*/ 0 h 4626592"/>
              <a:gd name="connsiteX1" fmla="*/ 3541594 w 5854890"/>
              <a:gd name="connsiteY1" fmla="*/ 0 h 4626592"/>
              <a:gd name="connsiteX2" fmla="*/ 5854890 w 5854890"/>
              <a:gd name="connsiteY2" fmla="*/ 2313296 h 4626592"/>
              <a:gd name="connsiteX3" fmla="*/ 3541594 w 5854890"/>
              <a:gd name="connsiteY3" fmla="*/ 4626592 h 4626592"/>
              <a:gd name="connsiteX4" fmla="*/ 0 w 5854890"/>
              <a:gd name="connsiteY4" fmla="*/ 4626592 h 4626592"/>
              <a:gd name="connsiteX5" fmla="*/ 0 w 5854890"/>
              <a:gd name="connsiteY5" fmla="*/ 0 h 4626592"/>
              <a:gd name="connsiteX0" fmla="*/ 0 w 5854890"/>
              <a:gd name="connsiteY0" fmla="*/ 0 h 4626592"/>
              <a:gd name="connsiteX1" fmla="*/ 5042848 w 5854890"/>
              <a:gd name="connsiteY1" fmla="*/ 13647 h 4626592"/>
              <a:gd name="connsiteX2" fmla="*/ 5854890 w 5854890"/>
              <a:gd name="connsiteY2" fmla="*/ 2313296 h 4626592"/>
              <a:gd name="connsiteX3" fmla="*/ 3541594 w 5854890"/>
              <a:gd name="connsiteY3" fmla="*/ 4626592 h 4626592"/>
              <a:gd name="connsiteX4" fmla="*/ 0 w 5854890"/>
              <a:gd name="connsiteY4" fmla="*/ 4626592 h 4626592"/>
              <a:gd name="connsiteX5" fmla="*/ 0 w 5854890"/>
              <a:gd name="connsiteY5" fmla="*/ 0 h 4626592"/>
              <a:gd name="connsiteX0" fmla="*/ 0 w 5636526"/>
              <a:gd name="connsiteY0" fmla="*/ 0 h 4626592"/>
              <a:gd name="connsiteX1" fmla="*/ 5042848 w 5636526"/>
              <a:gd name="connsiteY1" fmla="*/ 13647 h 4626592"/>
              <a:gd name="connsiteX2" fmla="*/ 5636526 w 5636526"/>
              <a:gd name="connsiteY2" fmla="*/ 2299648 h 4626592"/>
              <a:gd name="connsiteX3" fmla="*/ 3541594 w 5636526"/>
              <a:gd name="connsiteY3" fmla="*/ 4626592 h 4626592"/>
              <a:gd name="connsiteX4" fmla="*/ 0 w 5636526"/>
              <a:gd name="connsiteY4" fmla="*/ 4626592 h 4626592"/>
              <a:gd name="connsiteX5" fmla="*/ 0 w 5636526"/>
              <a:gd name="connsiteY5" fmla="*/ 0 h 4626592"/>
              <a:gd name="connsiteX0" fmla="*/ 0 w 5554639"/>
              <a:gd name="connsiteY0" fmla="*/ 0 h 4626592"/>
              <a:gd name="connsiteX1" fmla="*/ 5042848 w 5554639"/>
              <a:gd name="connsiteY1" fmla="*/ 13647 h 4626592"/>
              <a:gd name="connsiteX2" fmla="*/ 5554639 w 5554639"/>
              <a:gd name="connsiteY2" fmla="*/ 2299648 h 4626592"/>
              <a:gd name="connsiteX3" fmla="*/ 3541594 w 5554639"/>
              <a:gd name="connsiteY3" fmla="*/ 4626592 h 4626592"/>
              <a:gd name="connsiteX4" fmla="*/ 0 w 5554639"/>
              <a:gd name="connsiteY4" fmla="*/ 4626592 h 4626592"/>
              <a:gd name="connsiteX5" fmla="*/ 0 w 5554639"/>
              <a:gd name="connsiteY5" fmla="*/ 0 h 4626592"/>
              <a:gd name="connsiteX0" fmla="*/ 0 w 5554639"/>
              <a:gd name="connsiteY0" fmla="*/ 0 h 4653888"/>
              <a:gd name="connsiteX1" fmla="*/ 5042848 w 5554639"/>
              <a:gd name="connsiteY1" fmla="*/ 13647 h 4653888"/>
              <a:gd name="connsiteX2" fmla="*/ 5554639 w 5554639"/>
              <a:gd name="connsiteY2" fmla="*/ 2299648 h 4653888"/>
              <a:gd name="connsiteX3" fmla="*/ 5042848 w 5554639"/>
              <a:gd name="connsiteY3" fmla="*/ 4653888 h 4653888"/>
              <a:gd name="connsiteX4" fmla="*/ 0 w 5554639"/>
              <a:gd name="connsiteY4" fmla="*/ 4626592 h 4653888"/>
              <a:gd name="connsiteX5" fmla="*/ 0 w 5554639"/>
              <a:gd name="connsiteY5" fmla="*/ 0 h 4653888"/>
              <a:gd name="connsiteX0" fmla="*/ 0 w 5560740"/>
              <a:gd name="connsiteY0" fmla="*/ 24453 h 4640241"/>
              <a:gd name="connsiteX1" fmla="*/ 5048949 w 5560740"/>
              <a:gd name="connsiteY1" fmla="*/ 0 h 4640241"/>
              <a:gd name="connsiteX2" fmla="*/ 5560740 w 5560740"/>
              <a:gd name="connsiteY2" fmla="*/ 2286001 h 4640241"/>
              <a:gd name="connsiteX3" fmla="*/ 5048949 w 5560740"/>
              <a:gd name="connsiteY3" fmla="*/ 4640241 h 4640241"/>
              <a:gd name="connsiteX4" fmla="*/ 6101 w 5560740"/>
              <a:gd name="connsiteY4" fmla="*/ 4612945 h 4640241"/>
              <a:gd name="connsiteX5" fmla="*/ 0 w 5560740"/>
              <a:gd name="connsiteY5" fmla="*/ 24453 h 4640241"/>
              <a:gd name="connsiteX0" fmla="*/ 0 w 5560740"/>
              <a:gd name="connsiteY0" fmla="*/ 43503 h 4640241"/>
              <a:gd name="connsiteX1" fmla="*/ 5048949 w 5560740"/>
              <a:gd name="connsiteY1" fmla="*/ 0 h 4640241"/>
              <a:gd name="connsiteX2" fmla="*/ 5560740 w 5560740"/>
              <a:gd name="connsiteY2" fmla="*/ 2286001 h 4640241"/>
              <a:gd name="connsiteX3" fmla="*/ 5048949 w 5560740"/>
              <a:gd name="connsiteY3" fmla="*/ 4640241 h 4640241"/>
              <a:gd name="connsiteX4" fmla="*/ 6101 w 5560740"/>
              <a:gd name="connsiteY4" fmla="*/ 4612945 h 4640241"/>
              <a:gd name="connsiteX5" fmla="*/ 0 w 5560740"/>
              <a:gd name="connsiteY5" fmla="*/ 43503 h 4640241"/>
              <a:gd name="connsiteX0" fmla="*/ 0 w 5560740"/>
              <a:gd name="connsiteY0" fmla="*/ 18103 h 4640241"/>
              <a:gd name="connsiteX1" fmla="*/ 5048949 w 5560740"/>
              <a:gd name="connsiteY1" fmla="*/ 0 h 4640241"/>
              <a:gd name="connsiteX2" fmla="*/ 5560740 w 5560740"/>
              <a:gd name="connsiteY2" fmla="*/ 2286001 h 4640241"/>
              <a:gd name="connsiteX3" fmla="*/ 5048949 w 5560740"/>
              <a:gd name="connsiteY3" fmla="*/ 4640241 h 4640241"/>
              <a:gd name="connsiteX4" fmla="*/ 6101 w 5560740"/>
              <a:gd name="connsiteY4" fmla="*/ 4612945 h 4640241"/>
              <a:gd name="connsiteX5" fmla="*/ 0 w 5560740"/>
              <a:gd name="connsiteY5" fmla="*/ 18103 h 464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0740" h="4640241">
                <a:moveTo>
                  <a:pt x="0" y="18103"/>
                </a:moveTo>
                <a:lnTo>
                  <a:pt x="5048949" y="0"/>
                </a:lnTo>
                <a:lnTo>
                  <a:pt x="5560740" y="2286001"/>
                </a:lnTo>
                <a:lnTo>
                  <a:pt x="5048949" y="4640241"/>
                </a:lnTo>
                <a:lnTo>
                  <a:pt x="6101" y="4612945"/>
                </a:lnTo>
                <a:cubicBezTo>
                  <a:pt x="4067" y="3083448"/>
                  <a:pt x="2034" y="1547600"/>
                  <a:pt x="0" y="18103"/>
                </a:cubicBezTo>
                <a:close/>
              </a:path>
            </a:pathLst>
          </a:cu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TextBox 9"/>
          <p:cNvSpPr txBox="1"/>
          <p:nvPr/>
        </p:nvSpPr>
        <p:spPr>
          <a:xfrm>
            <a:off x="2148832" y="2513399"/>
            <a:ext cx="2244437" cy="553998"/>
          </a:xfrm>
          <a:prstGeom prst="rect">
            <a:avLst/>
          </a:prstGeom>
          <a:solidFill>
            <a:srgbClr val="F7C254"/>
          </a:solidFill>
          <a:ln>
            <a:solidFill>
              <a:srgbClr val="2F2769"/>
            </a:solidFill>
          </a:ln>
        </p:spPr>
        <p:txBody>
          <a:bodyPr wrap="square" rtlCol="0">
            <a:spAutoFit/>
          </a:bodyPr>
          <a:lstStyle/>
          <a:p>
            <a:pPr algn="ctr"/>
            <a:r>
              <a:rPr lang="en-US" sz="1500" b="1" dirty="0">
                <a:solidFill>
                  <a:srgbClr val="2F2769"/>
                </a:solidFill>
                <a:latin typeface="Avenir Book"/>
                <a:cs typeface="Avenir Book"/>
              </a:rPr>
              <a:t>Primary Care</a:t>
            </a:r>
          </a:p>
          <a:p>
            <a:pPr algn="ctr"/>
            <a:endParaRPr lang="en-US" sz="1500" b="1" dirty="0">
              <a:solidFill>
                <a:srgbClr val="2F2769"/>
              </a:solidFill>
              <a:latin typeface="Avenir Book"/>
              <a:cs typeface="Avenir Book"/>
            </a:endParaRPr>
          </a:p>
        </p:txBody>
      </p:sp>
      <p:sp>
        <p:nvSpPr>
          <p:cNvPr id="12" name="Rounded Rectangle 11"/>
          <p:cNvSpPr/>
          <p:nvPr/>
        </p:nvSpPr>
        <p:spPr>
          <a:xfrm>
            <a:off x="2965834" y="3509341"/>
            <a:ext cx="610432" cy="1332986"/>
          </a:xfrm>
          <a:prstGeom prst="roundRect">
            <a:avLst/>
          </a:prstGeom>
          <a:solidFill>
            <a:srgbClr val="F7C254"/>
          </a:solidFill>
          <a:ln>
            <a:solidFill>
              <a:srgbClr val="2F2769"/>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err="1">
                <a:solidFill>
                  <a:srgbClr val="2F2769"/>
                </a:solidFill>
              </a:rPr>
              <a:t>Hospi-tals</a:t>
            </a:r>
            <a:endParaRPr lang="en-US" sz="900" b="1" dirty="0">
              <a:solidFill>
                <a:srgbClr val="2F2769"/>
              </a:solidFill>
            </a:endParaRPr>
          </a:p>
        </p:txBody>
      </p:sp>
      <p:sp>
        <p:nvSpPr>
          <p:cNvPr id="13" name="Rounded Rectangle 12"/>
          <p:cNvSpPr/>
          <p:nvPr/>
        </p:nvSpPr>
        <p:spPr>
          <a:xfrm>
            <a:off x="3750432" y="3520559"/>
            <a:ext cx="610432" cy="1321768"/>
          </a:xfrm>
          <a:prstGeom prst="roundRect">
            <a:avLst/>
          </a:prstGeom>
          <a:solidFill>
            <a:srgbClr val="F7C254"/>
          </a:solidFill>
          <a:ln>
            <a:solidFill>
              <a:srgbClr val="2F2769"/>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err="1">
                <a:solidFill>
                  <a:srgbClr val="2F2769"/>
                </a:solidFill>
              </a:rPr>
              <a:t>Specia</a:t>
            </a:r>
            <a:r>
              <a:rPr lang="en-US" sz="900" b="1" dirty="0">
                <a:solidFill>
                  <a:srgbClr val="2F2769"/>
                </a:solidFill>
              </a:rPr>
              <a:t>-lists</a:t>
            </a:r>
          </a:p>
        </p:txBody>
      </p:sp>
      <p:sp>
        <p:nvSpPr>
          <p:cNvPr id="32" name="TextBox 31"/>
          <p:cNvSpPr txBox="1"/>
          <p:nvPr/>
        </p:nvSpPr>
        <p:spPr>
          <a:xfrm>
            <a:off x="5004553" y="3028442"/>
            <a:ext cx="989846" cy="1338828"/>
          </a:xfrm>
          <a:prstGeom prst="rect">
            <a:avLst/>
          </a:prstGeom>
          <a:solidFill>
            <a:srgbClr val="FFFF00"/>
          </a:solidFill>
          <a:ln>
            <a:solidFill>
              <a:srgbClr val="2F2769"/>
            </a:solidFill>
          </a:ln>
        </p:spPr>
        <p:txBody>
          <a:bodyPr wrap="square" rtlCol="0" anchor="ctr">
            <a:spAutoFit/>
          </a:bodyPr>
          <a:lstStyle/>
          <a:p>
            <a:pPr algn="ctr"/>
            <a:r>
              <a:rPr lang="en-US" sz="1350" dirty="0">
                <a:solidFill>
                  <a:srgbClr val="2F2769"/>
                </a:solidFill>
                <a:latin typeface="Avenir Book" charset="0"/>
                <a:ea typeface="Avenir Book" charset="0"/>
                <a:cs typeface="Avenir Book" charset="0"/>
              </a:rPr>
              <a:t>High-quality</a:t>
            </a:r>
            <a:br>
              <a:rPr lang="en-US" sz="1350" dirty="0">
                <a:solidFill>
                  <a:srgbClr val="2F2769"/>
                </a:solidFill>
                <a:latin typeface="Avenir Book" charset="0"/>
                <a:ea typeface="Avenir Book" charset="0"/>
                <a:cs typeface="Avenir Book" charset="0"/>
              </a:rPr>
            </a:br>
            <a:r>
              <a:rPr lang="en-US" sz="1350" dirty="0">
                <a:solidFill>
                  <a:srgbClr val="2F2769"/>
                </a:solidFill>
                <a:latin typeface="Avenir Book" charset="0"/>
                <a:ea typeface="Avenir Book" charset="0"/>
                <a:cs typeface="Avenir Book" charset="0"/>
              </a:rPr>
              <a:t>transitions</a:t>
            </a:r>
            <a:br>
              <a:rPr lang="en-US" sz="1350" dirty="0">
                <a:solidFill>
                  <a:srgbClr val="2F2769"/>
                </a:solidFill>
                <a:latin typeface="Avenir Book" charset="0"/>
                <a:ea typeface="Avenir Book" charset="0"/>
                <a:cs typeface="Avenir Book" charset="0"/>
              </a:rPr>
            </a:br>
            <a:r>
              <a:rPr lang="en-US" sz="1350" dirty="0">
                <a:solidFill>
                  <a:srgbClr val="2F2769"/>
                </a:solidFill>
                <a:latin typeface="Avenir Book" charset="0"/>
                <a:ea typeface="Avenir Book" charset="0"/>
                <a:cs typeface="Avenir Book" charset="0"/>
              </a:rPr>
              <a:t>for providers</a:t>
            </a:r>
            <a:br>
              <a:rPr lang="en-US" sz="1350" dirty="0">
                <a:solidFill>
                  <a:srgbClr val="2F2769"/>
                </a:solidFill>
                <a:latin typeface="Avenir Book" charset="0"/>
                <a:ea typeface="Avenir Book" charset="0"/>
                <a:cs typeface="Avenir Book" charset="0"/>
              </a:rPr>
            </a:br>
            <a:r>
              <a:rPr lang="en-US" sz="1350" dirty="0">
                <a:solidFill>
                  <a:srgbClr val="2F2769"/>
                </a:solidFill>
                <a:latin typeface="Avenir Book" charset="0"/>
                <a:ea typeface="Avenir Book" charset="0"/>
                <a:cs typeface="Avenir Book" charset="0"/>
              </a:rPr>
              <a:t>&amp; patients </a:t>
            </a:r>
            <a:endParaRPr lang="en-US" sz="1200" dirty="0">
              <a:solidFill>
                <a:srgbClr val="2F2769"/>
              </a:solidFill>
              <a:latin typeface="Avenir Book"/>
              <a:cs typeface="Avenir Book"/>
            </a:endParaRPr>
          </a:p>
        </p:txBody>
      </p:sp>
      <p:sp>
        <p:nvSpPr>
          <p:cNvPr id="8" name="Arrow: Left-Right 7">
            <a:extLst>
              <a:ext uri="{FF2B5EF4-FFF2-40B4-BE49-F238E27FC236}">
                <a16:creationId xmlns:a16="http://schemas.microsoft.com/office/drawing/2014/main" id="{CE807A31-AB92-47CA-984B-19820876C5AC}"/>
              </a:ext>
            </a:extLst>
          </p:cNvPr>
          <p:cNvSpPr/>
          <p:nvPr/>
        </p:nvSpPr>
        <p:spPr>
          <a:xfrm flipV="1">
            <a:off x="2764937" y="4091932"/>
            <a:ext cx="233786" cy="104086"/>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ounded Rectangle 10">
            <a:extLst>
              <a:ext uri="{FF2B5EF4-FFF2-40B4-BE49-F238E27FC236}">
                <a16:creationId xmlns:a16="http://schemas.microsoft.com/office/drawing/2014/main" id="{B9C0E79D-DB90-45D1-BD41-05112CEA4107}"/>
              </a:ext>
            </a:extLst>
          </p:cNvPr>
          <p:cNvSpPr/>
          <p:nvPr/>
        </p:nvSpPr>
        <p:spPr>
          <a:xfrm>
            <a:off x="2148831" y="3520559"/>
            <a:ext cx="640662" cy="1303836"/>
          </a:xfrm>
          <a:prstGeom prst="roundRect">
            <a:avLst/>
          </a:prstGeom>
          <a:solidFill>
            <a:srgbClr val="F7C254"/>
          </a:solidFill>
          <a:ln>
            <a:solidFill>
              <a:srgbClr val="2F2769"/>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b="1" dirty="0">
                <a:solidFill>
                  <a:srgbClr val="2F2769"/>
                </a:solidFill>
              </a:rPr>
              <a:t>Homes and </a:t>
            </a:r>
            <a:r>
              <a:rPr lang="en-US" sz="900" b="1" dirty="0" err="1">
                <a:solidFill>
                  <a:srgbClr val="2F2769"/>
                </a:solidFill>
              </a:rPr>
              <a:t>Commu</a:t>
            </a:r>
            <a:r>
              <a:rPr lang="en-US" sz="900" b="1" dirty="0">
                <a:solidFill>
                  <a:srgbClr val="2F2769"/>
                </a:solidFill>
              </a:rPr>
              <a:t>-</a:t>
            </a:r>
          </a:p>
          <a:p>
            <a:pPr algn="ctr"/>
            <a:r>
              <a:rPr lang="en-US" sz="900" b="1" dirty="0" err="1">
                <a:solidFill>
                  <a:srgbClr val="2F2769"/>
                </a:solidFill>
              </a:rPr>
              <a:t>nities</a:t>
            </a:r>
            <a:endParaRPr lang="en-US" sz="900" b="1" dirty="0">
              <a:solidFill>
                <a:srgbClr val="2F2769"/>
              </a:solidFill>
            </a:endParaRPr>
          </a:p>
        </p:txBody>
      </p:sp>
      <p:sp>
        <p:nvSpPr>
          <p:cNvPr id="33" name="Up-Down Arrow 1">
            <a:extLst>
              <a:ext uri="{FF2B5EF4-FFF2-40B4-BE49-F238E27FC236}">
                <a16:creationId xmlns:a16="http://schemas.microsoft.com/office/drawing/2014/main" id="{5C9E5A38-868B-4D30-8EA1-606E24977C47}"/>
              </a:ext>
            </a:extLst>
          </p:cNvPr>
          <p:cNvSpPr/>
          <p:nvPr/>
        </p:nvSpPr>
        <p:spPr>
          <a:xfrm>
            <a:off x="2443539" y="2959785"/>
            <a:ext cx="158152" cy="578321"/>
          </a:xfrm>
          <a:prstGeom prst="up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Up-Down Arrow 1">
            <a:extLst>
              <a:ext uri="{FF2B5EF4-FFF2-40B4-BE49-F238E27FC236}">
                <a16:creationId xmlns:a16="http://schemas.microsoft.com/office/drawing/2014/main" id="{2FFB06D0-157D-4260-9ADD-60D60BBFD1FD}"/>
              </a:ext>
            </a:extLst>
          </p:cNvPr>
          <p:cNvSpPr/>
          <p:nvPr/>
        </p:nvSpPr>
        <p:spPr>
          <a:xfrm>
            <a:off x="3203505" y="2958990"/>
            <a:ext cx="158152" cy="578321"/>
          </a:xfrm>
          <a:prstGeom prst="up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Up-Down Arrow 1">
            <a:extLst>
              <a:ext uri="{FF2B5EF4-FFF2-40B4-BE49-F238E27FC236}">
                <a16:creationId xmlns:a16="http://schemas.microsoft.com/office/drawing/2014/main" id="{9EC3FA84-A589-4138-BFD1-C9BA487A1F48}"/>
              </a:ext>
            </a:extLst>
          </p:cNvPr>
          <p:cNvSpPr/>
          <p:nvPr/>
        </p:nvSpPr>
        <p:spPr>
          <a:xfrm>
            <a:off x="3972915" y="2964782"/>
            <a:ext cx="158152" cy="578321"/>
          </a:xfrm>
          <a:prstGeom prst="up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Arrow: Left-Right 35">
            <a:extLst>
              <a:ext uri="{FF2B5EF4-FFF2-40B4-BE49-F238E27FC236}">
                <a16:creationId xmlns:a16="http://schemas.microsoft.com/office/drawing/2014/main" id="{9FBA88B8-5CD4-4327-B68D-B4B7BDD2402D}"/>
              </a:ext>
            </a:extLst>
          </p:cNvPr>
          <p:cNvSpPr/>
          <p:nvPr/>
        </p:nvSpPr>
        <p:spPr>
          <a:xfrm flipV="1">
            <a:off x="3563441" y="4117510"/>
            <a:ext cx="234977" cy="132541"/>
          </a:xfrm>
          <a:prstGeom prst="lef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37">
            <a:extLst>
              <a:ext uri="{FF2B5EF4-FFF2-40B4-BE49-F238E27FC236}">
                <a16:creationId xmlns:a16="http://schemas.microsoft.com/office/drawing/2014/main" id="{FA38D02A-1116-4C4F-87F5-3AECF7046047}"/>
              </a:ext>
            </a:extLst>
          </p:cNvPr>
          <p:cNvSpPr/>
          <p:nvPr/>
        </p:nvSpPr>
        <p:spPr bwMode="auto">
          <a:xfrm>
            <a:off x="7147421" y="3251582"/>
            <a:ext cx="2611932" cy="1070634"/>
          </a:xfrm>
          <a:prstGeom prst="ellipse">
            <a:avLst/>
          </a:prstGeom>
          <a:solidFill>
            <a:schemeClr val="accent2">
              <a:alpha val="60000"/>
            </a:schemeClr>
          </a:solidFill>
          <a:ln w="57150" cap="flat" cmpd="sng" algn="ctr">
            <a:noFill/>
            <a:prstDash val="solid"/>
          </a:ln>
          <a:effectLst/>
        </p:spPr>
        <p:txBody>
          <a:bodyPr anchor="ctr"/>
          <a:lstStyle/>
          <a:p>
            <a:pPr algn="ctr">
              <a:lnSpc>
                <a:spcPct val="90000"/>
              </a:lnSpc>
              <a:defRPr/>
            </a:pPr>
            <a:endParaRPr lang="en-US" kern="0" dirty="0">
              <a:solidFill>
                <a:srgbClr val="FFFFFF"/>
              </a:solidFill>
              <a:latin typeface="Arial"/>
              <a:ea typeface="ＭＳ Ｐゴシック"/>
            </a:endParaRPr>
          </a:p>
        </p:txBody>
      </p:sp>
      <p:sp>
        <p:nvSpPr>
          <p:cNvPr id="39" name="Oval 38">
            <a:extLst>
              <a:ext uri="{FF2B5EF4-FFF2-40B4-BE49-F238E27FC236}">
                <a16:creationId xmlns:a16="http://schemas.microsoft.com/office/drawing/2014/main" id="{7378CD67-6088-4A5C-9CD6-92CC1DC8D578}"/>
              </a:ext>
            </a:extLst>
          </p:cNvPr>
          <p:cNvSpPr/>
          <p:nvPr/>
        </p:nvSpPr>
        <p:spPr bwMode="auto">
          <a:xfrm>
            <a:off x="7127738" y="2498409"/>
            <a:ext cx="2616882" cy="978479"/>
          </a:xfrm>
          <a:prstGeom prst="ellipse">
            <a:avLst/>
          </a:prstGeom>
          <a:solidFill>
            <a:schemeClr val="accent2">
              <a:alpha val="60000"/>
            </a:schemeClr>
          </a:solidFill>
          <a:ln w="57150" cap="flat" cmpd="sng" algn="ctr">
            <a:noFill/>
            <a:prstDash val="solid"/>
          </a:ln>
          <a:effectLst/>
        </p:spPr>
        <p:txBody>
          <a:bodyPr anchor="ctr"/>
          <a:lstStyle/>
          <a:p>
            <a:pPr algn="ctr">
              <a:lnSpc>
                <a:spcPct val="90000"/>
              </a:lnSpc>
              <a:defRPr/>
            </a:pPr>
            <a:endParaRPr lang="en-US" kern="0" dirty="0">
              <a:solidFill>
                <a:srgbClr val="FFFFFF"/>
              </a:solidFill>
              <a:latin typeface="Arial"/>
              <a:ea typeface="ＭＳ Ｐゴシック"/>
            </a:endParaRPr>
          </a:p>
        </p:txBody>
      </p:sp>
      <p:sp>
        <p:nvSpPr>
          <p:cNvPr id="40" name="TextBox 19">
            <a:extLst>
              <a:ext uri="{FF2B5EF4-FFF2-40B4-BE49-F238E27FC236}">
                <a16:creationId xmlns:a16="http://schemas.microsoft.com/office/drawing/2014/main" id="{F3DDAE9B-B4C4-42B8-8A17-1CB2AB52FFA5}"/>
              </a:ext>
            </a:extLst>
          </p:cNvPr>
          <p:cNvSpPr txBox="1">
            <a:spLocks noChangeArrowheads="1"/>
          </p:cNvSpPr>
          <p:nvPr/>
        </p:nvSpPr>
        <p:spPr bwMode="auto">
          <a:xfrm>
            <a:off x="7757633" y="3509111"/>
            <a:ext cx="1981819" cy="628530"/>
          </a:xfrm>
          <a:prstGeom prst="rect">
            <a:avLst/>
          </a:prstGeom>
          <a:noFill/>
          <a:ln w="9525">
            <a:noFill/>
            <a:miter lim="800000"/>
            <a:headEnd/>
            <a:tailEnd/>
          </a:ln>
        </p:spPr>
        <p:txBody>
          <a:bodyPr lIns="36000" rIns="36000" anchor="ctr" anchorCtr="0">
            <a:prstTxWarp prst="textNoShape">
              <a:avLst/>
            </a:prstTxWarp>
            <a:noAutofit/>
          </a:bodyPr>
          <a:lstStyle/>
          <a:p>
            <a:pPr marL="112710">
              <a:lnSpc>
                <a:spcPct val="90000"/>
              </a:lnSpc>
            </a:pPr>
            <a:r>
              <a:rPr lang="en-US" altLang="zh-CN" sz="2100" b="1" dirty="0">
                <a:solidFill>
                  <a:schemeClr val="bg1"/>
                </a:solidFill>
                <a:latin typeface="Arial" pitchFamily="-101" charset="0"/>
                <a:ea typeface="SimSun" pitchFamily="2" charset="-128"/>
                <a:cs typeface="SimSun" pitchFamily="2" charset="-128"/>
              </a:rPr>
              <a:t>Specialists</a:t>
            </a:r>
          </a:p>
        </p:txBody>
      </p:sp>
      <p:pic>
        <p:nvPicPr>
          <p:cNvPr id="41" name="Picture 40" descr="Medical_pictograms_Doctor.png">
            <a:extLst>
              <a:ext uri="{FF2B5EF4-FFF2-40B4-BE49-F238E27FC236}">
                <a16:creationId xmlns:a16="http://schemas.microsoft.com/office/drawing/2014/main" id="{D12F7FC3-7741-4616-8720-4E9D6EBE2F4B}"/>
              </a:ext>
            </a:extLst>
          </p:cNvPr>
          <p:cNvPicPr>
            <a:picLocks noChangeAspect="1"/>
          </p:cNvPicPr>
          <p:nvPr/>
        </p:nvPicPr>
        <p:blipFill>
          <a:blip r:embed="rId3"/>
          <a:stretch>
            <a:fillRect/>
          </a:stretch>
        </p:blipFill>
        <p:spPr>
          <a:xfrm>
            <a:off x="7458468" y="3577851"/>
            <a:ext cx="480075" cy="480076"/>
          </a:xfrm>
          <a:prstGeom prst="rect">
            <a:avLst/>
          </a:prstGeom>
        </p:spPr>
      </p:pic>
      <p:pic>
        <p:nvPicPr>
          <p:cNvPr id="42" name="Picture 41" descr="Medical_pictograms_Hospital.png">
            <a:extLst>
              <a:ext uri="{FF2B5EF4-FFF2-40B4-BE49-F238E27FC236}">
                <a16:creationId xmlns:a16="http://schemas.microsoft.com/office/drawing/2014/main" id="{97C1D362-2E97-44B7-8DE4-21B8508511B2}"/>
              </a:ext>
            </a:extLst>
          </p:cNvPr>
          <p:cNvPicPr>
            <a:picLocks noChangeAspect="1"/>
          </p:cNvPicPr>
          <p:nvPr/>
        </p:nvPicPr>
        <p:blipFill>
          <a:blip r:embed="rId4"/>
          <a:stretch>
            <a:fillRect/>
          </a:stretch>
        </p:blipFill>
        <p:spPr>
          <a:xfrm>
            <a:off x="7616691" y="2738345"/>
            <a:ext cx="428326" cy="428327"/>
          </a:xfrm>
          <a:prstGeom prst="rect">
            <a:avLst/>
          </a:prstGeom>
        </p:spPr>
      </p:pic>
      <p:sp>
        <p:nvSpPr>
          <p:cNvPr id="43" name="TextBox 21">
            <a:extLst>
              <a:ext uri="{FF2B5EF4-FFF2-40B4-BE49-F238E27FC236}">
                <a16:creationId xmlns:a16="http://schemas.microsoft.com/office/drawing/2014/main" id="{5E856DAE-414F-42F0-88A7-8F497FC5298B}"/>
              </a:ext>
            </a:extLst>
          </p:cNvPr>
          <p:cNvSpPr txBox="1">
            <a:spLocks noChangeArrowheads="1"/>
          </p:cNvSpPr>
          <p:nvPr/>
        </p:nvSpPr>
        <p:spPr bwMode="auto">
          <a:xfrm>
            <a:off x="7924998" y="2618855"/>
            <a:ext cx="1752600" cy="628529"/>
          </a:xfrm>
          <a:prstGeom prst="rect">
            <a:avLst/>
          </a:prstGeom>
          <a:noFill/>
          <a:ln w="9525">
            <a:noFill/>
            <a:miter lim="800000"/>
            <a:headEnd/>
            <a:tailEnd/>
          </a:ln>
        </p:spPr>
        <p:txBody>
          <a:bodyPr lIns="36000" rIns="36000" anchor="ctr" anchorCtr="0">
            <a:prstTxWarp prst="textNoShape">
              <a:avLst/>
            </a:prstTxWarp>
            <a:noAutofit/>
          </a:bodyPr>
          <a:lstStyle/>
          <a:p>
            <a:pPr marL="112710">
              <a:lnSpc>
                <a:spcPct val="90000"/>
              </a:lnSpc>
            </a:pPr>
            <a:r>
              <a:rPr lang="en-US" altLang="zh-CN" sz="2100" b="1" dirty="0">
                <a:solidFill>
                  <a:schemeClr val="bg1"/>
                </a:solidFill>
                <a:latin typeface="Arial" pitchFamily="-101" charset="0"/>
                <a:ea typeface="SimSun" pitchFamily="2" charset="-128"/>
                <a:cs typeface="SimSun" pitchFamily="2" charset="-128"/>
              </a:rPr>
              <a:t>Hospitals</a:t>
            </a:r>
          </a:p>
        </p:txBody>
      </p:sp>
      <p:sp>
        <p:nvSpPr>
          <p:cNvPr id="45" name="Oval 44">
            <a:extLst>
              <a:ext uri="{FF2B5EF4-FFF2-40B4-BE49-F238E27FC236}">
                <a16:creationId xmlns:a16="http://schemas.microsoft.com/office/drawing/2014/main" id="{DCD2A4BD-B22B-4A4A-8399-7602139FC7FC}"/>
              </a:ext>
            </a:extLst>
          </p:cNvPr>
          <p:cNvSpPr/>
          <p:nvPr/>
        </p:nvSpPr>
        <p:spPr>
          <a:xfrm>
            <a:off x="6758588" y="2352239"/>
            <a:ext cx="999044" cy="2155853"/>
          </a:xfrm>
          <a:prstGeom prst="ellipse">
            <a:avLst/>
          </a:prstGeom>
          <a:solidFill>
            <a:schemeClr val="accent6">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HOME</a:t>
            </a:r>
          </a:p>
          <a:p>
            <a:pPr algn="ctr"/>
            <a:endParaRPr lang="en-US" sz="1350" b="1" dirty="0">
              <a:solidFill>
                <a:schemeClr val="tx1"/>
              </a:solidFill>
            </a:endParaRPr>
          </a:p>
          <a:p>
            <a:pPr algn="ctr"/>
            <a:r>
              <a:rPr lang="en-US" sz="1350" b="1" dirty="0">
                <a:solidFill>
                  <a:schemeClr val="tx1"/>
                </a:solidFill>
              </a:rPr>
              <a:t>COMM-UNITY</a:t>
            </a:r>
          </a:p>
        </p:txBody>
      </p:sp>
      <p:pic>
        <p:nvPicPr>
          <p:cNvPr id="46" name="Picture 12">
            <a:extLst>
              <a:ext uri="{FF2B5EF4-FFF2-40B4-BE49-F238E27FC236}">
                <a16:creationId xmlns:a16="http://schemas.microsoft.com/office/drawing/2014/main" id="{E2C737D2-29E1-4975-B6C3-EBBA8B8DECAE}"/>
              </a:ext>
            </a:extLst>
          </p:cNvPr>
          <p:cNvPicPr>
            <a:picLocks noChangeAspect="1"/>
          </p:cNvPicPr>
          <p:nvPr/>
        </p:nvPicPr>
        <p:blipFill>
          <a:blip r:embed="rId5"/>
          <a:stretch>
            <a:fillRect/>
          </a:stretch>
        </p:blipFill>
        <p:spPr bwMode="auto">
          <a:xfrm>
            <a:off x="6300672" y="3005861"/>
            <a:ext cx="691799" cy="757899"/>
          </a:xfrm>
          <a:prstGeom prst="rect">
            <a:avLst/>
          </a:prstGeom>
          <a:noFill/>
          <a:ln>
            <a:noFill/>
          </a:ln>
        </p:spPr>
      </p:pic>
      <p:sp>
        <p:nvSpPr>
          <p:cNvPr id="47" name="Oval 46">
            <a:extLst>
              <a:ext uri="{FF2B5EF4-FFF2-40B4-BE49-F238E27FC236}">
                <a16:creationId xmlns:a16="http://schemas.microsoft.com/office/drawing/2014/main" id="{1D268F8C-D30B-43D1-9CA4-26D414126751}"/>
              </a:ext>
            </a:extLst>
          </p:cNvPr>
          <p:cNvSpPr/>
          <p:nvPr/>
        </p:nvSpPr>
        <p:spPr>
          <a:xfrm>
            <a:off x="9278323" y="2291196"/>
            <a:ext cx="999043" cy="2216894"/>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PHC</a:t>
            </a:r>
          </a:p>
        </p:txBody>
      </p:sp>
      <p:pic>
        <p:nvPicPr>
          <p:cNvPr id="49" name="Picture 48">
            <a:extLst>
              <a:ext uri="{FF2B5EF4-FFF2-40B4-BE49-F238E27FC236}">
                <a16:creationId xmlns:a16="http://schemas.microsoft.com/office/drawing/2014/main" id="{BA30C700-1423-4B45-BCAB-9D89C5A3295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76097" y="3981949"/>
            <a:ext cx="458765" cy="327476"/>
          </a:xfrm>
          <a:prstGeom prst="rect">
            <a:avLst/>
          </a:prstGeom>
        </p:spPr>
      </p:pic>
      <p:grpSp>
        <p:nvGrpSpPr>
          <p:cNvPr id="50" name="Group 49">
            <a:extLst>
              <a:ext uri="{FF2B5EF4-FFF2-40B4-BE49-F238E27FC236}">
                <a16:creationId xmlns:a16="http://schemas.microsoft.com/office/drawing/2014/main" id="{A312B644-B471-49B8-8FF6-4C34356055FB}"/>
              </a:ext>
            </a:extLst>
          </p:cNvPr>
          <p:cNvGrpSpPr/>
          <p:nvPr/>
        </p:nvGrpSpPr>
        <p:grpSpPr>
          <a:xfrm>
            <a:off x="9487409" y="3792562"/>
            <a:ext cx="543890" cy="542940"/>
            <a:chOff x="3270250" y="2882900"/>
            <a:chExt cx="909638" cy="908050"/>
          </a:xfrm>
          <a:solidFill>
            <a:schemeClr val="accent1">
              <a:lumMod val="60000"/>
              <a:lumOff val="40000"/>
            </a:schemeClr>
          </a:solidFill>
        </p:grpSpPr>
        <p:sp>
          <p:nvSpPr>
            <p:cNvPr id="51" name="Oval 50">
              <a:extLst>
                <a:ext uri="{FF2B5EF4-FFF2-40B4-BE49-F238E27FC236}">
                  <a16:creationId xmlns:a16="http://schemas.microsoft.com/office/drawing/2014/main" id="{C3C8DF81-7279-481D-9960-0D1A909676F0}"/>
                </a:ext>
              </a:extLst>
            </p:cNvPr>
            <p:cNvSpPr/>
            <p:nvPr/>
          </p:nvSpPr>
          <p:spPr bwMode="auto">
            <a:xfrm>
              <a:off x="3270250" y="2882900"/>
              <a:ext cx="909638" cy="908050"/>
            </a:xfrm>
            <a:prstGeom prst="ellipse">
              <a:avLst/>
            </a:prstGeom>
            <a:grpFill/>
            <a:ln w="57150" cap="flat" cmpd="sng" algn="ctr">
              <a:noFill/>
              <a:prstDash val="solid"/>
            </a:ln>
            <a:effectLst/>
          </p:spPr>
          <p:txBody>
            <a:bodyPr anchor="ctr"/>
            <a:lstStyle/>
            <a:p>
              <a:pPr algn="ctr">
                <a:lnSpc>
                  <a:spcPct val="90000"/>
                </a:lnSpc>
                <a:defRPr/>
              </a:pPr>
              <a:endParaRPr lang="en-US" kern="0" dirty="0">
                <a:solidFill>
                  <a:srgbClr val="FFFFFF"/>
                </a:solidFill>
                <a:latin typeface="Arial"/>
                <a:ea typeface="ＭＳ Ｐゴシック"/>
              </a:endParaRPr>
            </a:p>
          </p:txBody>
        </p:sp>
        <p:pic>
          <p:nvPicPr>
            <p:cNvPr id="52" name="Picture 101">
              <a:extLst>
                <a:ext uri="{FF2B5EF4-FFF2-40B4-BE49-F238E27FC236}">
                  <a16:creationId xmlns:a16="http://schemas.microsoft.com/office/drawing/2014/main" id="{CE75D621-F3DA-4865-A86C-7A9FE8013AD4}"/>
                </a:ext>
              </a:extLst>
            </p:cNvPr>
            <p:cNvPicPr>
              <a:picLocks noChangeAspect="1"/>
            </p:cNvPicPr>
            <p:nvPr/>
          </p:nvPicPr>
          <p:blipFill>
            <a:blip r:embed="rId8"/>
            <a:srcRect/>
            <a:stretch>
              <a:fillRect/>
            </a:stretch>
          </p:blipFill>
          <p:spPr bwMode="auto">
            <a:xfrm>
              <a:off x="3343275" y="2954338"/>
              <a:ext cx="685800" cy="652462"/>
            </a:xfrm>
            <a:prstGeom prst="rect">
              <a:avLst/>
            </a:prstGeom>
            <a:grpFill/>
            <a:ln w="9525">
              <a:noFill/>
              <a:miter lim="800000"/>
              <a:headEnd/>
              <a:tailEnd/>
            </a:ln>
          </p:spPr>
        </p:pic>
      </p:grpSp>
      <p:cxnSp>
        <p:nvCxnSpPr>
          <p:cNvPr id="19" name="Straight Connector 18">
            <a:extLst>
              <a:ext uri="{FF2B5EF4-FFF2-40B4-BE49-F238E27FC236}">
                <a16:creationId xmlns:a16="http://schemas.microsoft.com/office/drawing/2014/main" id="{435683CC-1EEE-4CEA-B0F5-F8EBC4FF47E2}"/>
              </a:ext>
            </a:extLst>
          </p:cNvPr>
          <p:cNvCxnSpPr>
            <a:cxnSpLocks/>
          </p:cNvCxnSpPr>
          <p:nvPr/>
        </p:nvCxnSpPr>
        <p:spPr>
          <a:xfrm>
            <a:off x="6096000" y="1988209"/>
            <a:ext cx="0" cy="2636489"/>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Picture 12">
            <a:extLst>
              <a:ext uri="{FF2B5EF4-FFF2-40B4-BE49-F238E27FC236}">
                <a16:creationId xmlns:a16="http://schemas.microsoft.com/office/drawing/2014/main" id="{0E615828-A5B7-4507-998E-0CB5277F48A8}"/>
              </a:ext>
            </a:extLst>
          </p:cNvPr>
          <p:cNvPicPr>
            <a:picLocks noChangeAspect="1"/>
          </p:cNvPicPr>
          <p:nvPr/>
        </p:nvPicPr>
        <p:blipFill>
          <a:blip r:embed="rId5"/>
          <a:stretch>
            <a:fillRect/>
          </a:stretch>
        </p:blipFill>
        <p:spPr bwMode="auto">
          <a:xfrm>
            <a:off x="10068235" y="2856827"/>
            <a:ext cx="599767" cy="757899"/>
          </a:xfrm>
          <a:prstGeom prst="rect">
            <a:avLst/>
          </a:prstGeom>
          <a:noFill/>
          <a:ln>
            <a:noFill/>
          </a:ln>
        </p:spPr>
      </p:pic>
      <p:sp>
        <p:nvSpPr>
          <p:cNvPr id="54" name="Content Placeholder 2">
            <a:extLst>
              <a:ext uri="{FF2B5EF4-FFF2-40B4-BE49-F238E27FC236}">
                <a16:creationId xmlns:a16="http://schemas.microsoft.com/office/drawing/2014/main" id="{F681ACEE-EBDE-48C5-BDBB-A461ED6277A3}"/>
              </a:ext>
            </a:extLst>
          </p:cNvPr>
          <p:cNvSpPr txBox="1">
            <a:spLocks/>
          </p:cNvSpPr>
          <p:nvPr/>
        </p:nvSpPr>
        <p:spPr>
          <a:xfrm>
            <a:off x="4916131" y="4814487"/>
            <a:ext cx="3391598" cy="106225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t>Three Key Transitions Domains</a:t>
            </a:r>
          </a:p>
          <a:p>
            <a:pPr>
              <a:spcBef>
                <a:spcPts val="0"/>
              </a:spcBef>
            </a:pPr>
            <a:r>
              <a:rPr lang="en-US" sz="1800" dirty="0"/>
              <a:t>Hospital – Primary care</a:t>
            </a:r>
          </a:p>
          <a:p>
            <a:pPr>
              <a:spcBef>
                <a:spcPts val="0"/>
              </a:spcBef>
            </a:pPr>
            <a:r>
              <a:rPr lang="en-US" sz="1800" dirty="0"/>
              <a:t>Hospital – Home/Community</a:t>
            </a:r>
          </a:p>
          <a:p>
            <a:pPr>
              <a:spcBef>
                <a:spcPts val="0"/>
              </a:spcBef>
            </a:pPr>
            <a:r>
              <a:rPr lang="en-US" sz="1800" dirty="0"/>
              <a:t>Specialist – Primary care</a:t>
            </a:r>
          </a:p>
        </p:txBody>
      </p:sp>
    </p:spTree>
    <p:extLst>
      <p:ext uri="{BB962C8B-B14F-4D97-AF65-F5344CB8AC3E}">
        <p14:creationId xmlns:p14="http://schemas.microsoft.com/office/powerpoint/2010/main" val="4270636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BFCE-9F8A-4B7B-9E85-52BD7B39A1DE}"/>
              </a:ext>
            </a:extLst>
          </p:cNvPr>
          <p:cNvSpPr>
            <a:spLocks noGrp="1"/>
          </p:cNvSpPr>
          <p:nvPr>
            <p:ph type="title"/>
          </p:nvPr>
        </p:nvSpPr>
        <p:spPr/>
        <p:txBody>
          <a:bodyPr/>
          <a:lstStyle/>
          <a:p>
            <a:pPr algn="ctr"/>
            <a:r>
              <a:rPr lang="en-US" dirty="0"/>
              <a:t>WHICH COVERAGE TO IMPROVE?</a:t>
            </a:r>
            <a:br>
              <a:rPr lang="en-US" dirty="0"/>
            </a:br>
            <a:endParaRPr lang="en-US" dirty="0"/>
          </a:p>
        </p:txBody>
      </p:sp>
      <p:cxnSp>
        <p:nvCxnSpPr>
          <p:cNvPr id="17" name="Straight Arrow Connector 16">
            <a:extLst>
              <a:ext uri="{FF2B5EF4-FFF2-40B4-BE49-F238E27FC236}">
                <a16:creationId xmlns:a16="http://schemas.microsoft.com/office/drawing/2014/main" id="{098EC49F-6059-4499-B6C2-130AD0241820}"/>
              </a:ext>
            </a:extLst>
          </p:cNvPr>
          <p:cNvCxnSpPr/>
          <p:nvPr/>
        </p:nvCxnSpPr>
        <p:spPr>
          <a:xfrm flipH="1" flipV="1">
            <a:off x="3194883" y="1749456"/>
            <a:ext cx="16496" cy="4187814"/>
          </a:xfrm>
          <a:prstGeom prst="straightConnector1">
            <a:avLst/>
          </a:prstGeom>
          <a:noFill/>
          <a:ln w="19050" cap="flat" cmpd="sng" algn="ctr">
            <a:solidFill>
              <a:srgbClr val="FFC000">
                <a:lumMod val="75000"/>
              </a:srgbClr>
            </a:solidFill>
            <a:prstDash val="solid"/>
            <a:miter lim="800000"/>
            <a:tailEnd type="arrow"/>
          </a:ln>
          <a:effectLst/>
        </p:spPr>
      </p:cxnSp>
      <p:cxnSp>
        <p:nvCxnSpPr>
          <p:cNvPr id="18" name="Straight Arrow Connector 17">
            <a:extLst>
              <a:ext uri="{FF2B5EF4-FFF2-40B4-BE49-F238E27FC236}">
                <a16:creationId xmlns:a16="http://schemas.microsoft.com/office/drawing/2014/main" id="{6563A70C-4310-4D67-B348-BF98B2D8D4DE}"/>
              </a:ext>
            </a:extLst>
          </p:cNvPr>
          <p:cNvCxnSpPr/>
          <p:nvPr/>
        </p:nvCxnSpPr>
        <p:spPr>
          <a:xfrm flipV="1">
            <a:off x="3211379" y="5915964"/>
            <a:ext cx="5824935" cy="21309"/>
          </a:xfrm>
          <a:prstGeom prst="straightConnector1">
            <a:avLst/>
          </a:prstGeom>
          <a:noFill/>
          <a:ln w="19050" cap="flat" cmpd="sng" algn="ctr">
            <a:solidFill>
              <a:srgbClr val="FFC000">
                <a:lumMod val="75000"/>
              </a:srgbClr>
            </a:solidFill>
            <a:prstDash val="solid"/>
            <a:miter lim="800000"/>
            <a:tailEnd type="arrow"/>
          </a:ln>
          <a:effectLst/>
        </p:spPr>
      </p:cxnSp>
      <p:sp>
        <p:nvSpPr>
          <p:cNvPr id="19" name="TextBox 18">
            <a:extLst>
              <a:ext uri="{FF2B5EF4-FFF2-40B4-BE49-F238E27FC236}">
                <a16:creationId xmlns:a16="http://schemas.microsoft.com/office/drawing/2014/main" id="{775ADF53-EA1D-4611-9034-0D813207F8FF}"/>
              </a:ext>
            </a:extLst>
          </p:cNvPr>
          <p:cNvSpPr txBox="1"/>
          <p:nvPr/>
        </p:nvSpPr>
        <p:spPr>
          <a:xfrm>
            <a:off x="3308513" y="5390324"/>
            <a:ext cx="1880345" cy="584775"/>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Current Performance</a:t>
            </a:r>
          </a:p>
        </p:txBody>
      </p:sp>
      <p:sp>
        <p:nvSpPr>
          <p:cNvPr id="20" name="TextBox 19">
            <a:extLst>
              <a:ext uri="{FF2B5EF4-FFF2-40B4-BE49-F238E27FC236}">
                <a16:creationId xmlns:a16="http://schemas.microsoft.com/office/drawing/2014/main" id="{9A15F1AC-B858-451E-BC77-D375486BF0E0}"/>
              </a:ext>
            </a:extLst>
          </p:cNvPr>
          <p:cNvSpPr txBox="1"/>
          <p:nvPr/>
        </p:nvSpPr>
        <p:spPr>
          <a:xfrm>
            <a:off x="7708372" y="1749456"/>
            <a:ext cx="1682413" cy="338554"/>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UHC</a:t>
            </a:r>
          </a:p>
        </p:txBody>
      </p:sp>
      <p:sp>
        <p:nvSpPr>
          <p:cNvPr id="21" name="TextBox 20">
            <a:extLst>
              <a:ext uri="{FF2B5EF4-FFF2-40B4-BE49-F238E27FC236}">
                <a16:creationId xmlns:a16="http://schemas.microsoft.com/office/drawing/2014/main" id="{F14C1846-D8B6-4E84-8DFB-F176908830A6}"/>
              </a:ext>
            </a:extLst>
          </p:cNvPr>
          <p:cNvSpPr txBox="1"/>
          <p:nvPr/>
        </p:nvSpPr>
        <p:spPr>
          <a:xfrm>
            <a:off x="2302362" y="2090149"/>
            <a:ext cx="1006150" cy="584775"/>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Health Status</a:t>
            </a:r>
          </a:p>
        </p:txBody>
      </p:sp>
      <p:cxnSp>
        <p:nvCxnSpPr>
          <p:cNvPr id="22" name="Straight Arrow Connector 21">
            <a:extLst>
              <a:ext uri="{FF2B5EF4-FFF2-40B4-BE49-F238E27FC236}">
                <a16:creationId xmlns:a16="http://schemas.microsoft.com/office/drawing/2014/main" id="{A172E309-44E6-49F5-B836-8ACED485D6A3}"/>
              </a:ext>
            </a:extLst>
          </p:cNvPr>
          <p:cNvCxnSpPr/>
          <p:nvPr/>
        </p:nvCxnSpPr>
        <p:spPr>
          <a:xfrm flipV="1">
            <a:off x="4026014" y="2084070"/>
            <a:ext cx="3404273" cy="3121589"/>
          </a:xfrm>
          <a:prstGeom prst="straightConnector1">
            <a:avLst/>
          </a:prstGeom>
          <a:noFill/>
          <a:ln w="19050" cap="flat" cmpd="sng" algn="ctr">
            <a:solidFill>
              <a:srgbClr val="FFC000">
                <a:lumMod val="75000"/>
              </a:srgbClr>
            </a:solidFill>
            <a:prstDash val="solid"/>
            <a:miter lim="800000"/>
            <a:tailEnd type="arrow"/>
          </a:ln>
          <a:effectLst/>
        </p:spPr>
      </p:cxnSp>
      <p:sp>
        <p:nvSpPr>
          <p:cNvPr id="23" name="TextBox 22">
            <a:extLst>
              <a:ext uri="{FF2B5EF4-FFF2-40B4-BE49-F238E27FC236}">
                <a16:creationId xmlns:a16="http://schemas.microsoft.com/office/drawing/2014/main" id="{9C8A0C05-7406-4BFD-B1B4-DABD2E03E6D9}"/>
              </a:ext>
            </a:extLst>
          </p:cNvPr>
          <p:cNvSpPr txBox="1"/>
          <p:nvPr/>
        </p:nvSpPr>
        <p:spPr>
          <a:xfrm>
            <a:off x="6793094" y="5937272"/>
            <a:ext cx="2131712" cy="338554"/>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Financial Protection</a:t>
            </a:r>
          </a:p>
        </p:txBody>
      </p:sp>
      <p:sp>
        <p:nvSpPr>
          <p:cNvPr id="24" name="5-Point Star 66">
            <a:extLst>
              <a:ext uri="{FF2B5EF4-FFF2-40B4-BE49-F238E27FC236}">
                <a16:creationId xmlns:a16="http://schemas.microsoft.com/office/drawing/2014/main" id="{330CBA52-4DBC-4A82-BE10-65D52F6FFF30}"/>
              </a:ext>
            </a:extLst>
          </p:cNvPr>
          <p:cNvSpPr/>
          <p:nvPr/>
        </p:nvSpPr>
        <p:spPr>
          <a:xfrm>
            <a:off x="3815776" y="5045452"/>
            <a:ext cx="382942" cy="379397"/>
          </a:xfrm>
          <a:prstGeom prst="star5">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5-Point Star 67">
            <a:extLst>
              <a:ext uri="{FF2B5EF4-FFF2-40B4-BE49-F238E27FC236}">
                <a16:creationId xmlns:a16="http://schemas.microsoft.com/office/drawing/2014/main" id="{22DB411B-1133-479F-A1A1-D152C6E3C979}"/>
              </a:ext>
            </a:extLst>
          </p:cNvPr>
          <p:cNvSpPr/>
          <p:nvPr/>
        </p:nvSpPr>
        <p:spPr>
          <a:xfrm rot="20312469">
            <a:off x="7314905" y="1794371"/>
            <a:ext cx="382942" cy="379397"/>
          </a:xfrm>
          <a:prstGeom prst="star5">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39088A7-8F46-42BA-8890-37F252231005}"/>
              </a:ext>
            </a:extLst>
          </p:cNvPr>
          <p:cNvSpPr txBox="1"/>
          <p:nvPr/>
        </p:nvSpPr>
        <p:spPr>
          <a:xfrm>
            <a:off x="3211379" y="2023459"/>
            <a:ext cx="1158186" cy="1077218"/>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Emphasize PHC and public health?</a:t>
            </a:r>
          </a:p>
        </p:txBody>
      </p:sp>
      <p:sp>
        <p:nvSpPr>
          <p:cNvPr id="27" name="TextBox 26">
            <a:extLst>
              <a:ext uri="{FF2B5EF4-FFF2-40B4-BE49-F238E27FC236}">
                <a16:creationId xmlns:a16="http://schemas.microsoft.com/office/drawing/2014/main" id="{2923AF1D-9040-43DB-B3A9-12F8BA74A226}"/>
              </a:ext>
            </a:extLst>
          </p:cNvPr>
          <p:cNvSpPr txBox="1"/>
          <p:nvPr/>
        </p:nvSpPr>
        <p:spPr>
          <a:xfrm>
            <a:off x="7824415" y="4143723"/>
            <a:ext cx="2201822" cy="1077218"/>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Emphasize hospitalization insurance/catastrophic spending?</a:t>
            </a:r>
          </a:p>
        </p:txBody>
      </p:sp>
      <p:cxnSp>
        <p:nvCxnSpPr>
          <p:cNvPr id="28" name="Curved Connector 19">
            <a:extLst>
              <a:ext uri="{FF2B5EF4-FFF2-40B4-BE49-F238E27FC236}">
                <a16:creationId xmlns:a16="http://schemas.microsoft.com/office/drawing/2014/main" id="{E98D86AC-B2E2-4635-949F-1B6C93D9A2ED}"/>
              </a:ext>
            </a:extLst>
          </p:cNvPr>
          <p:cNvCxnSpPr/>
          <p:nvPr/>
        </p:nvCxnSpPr>
        <p:spPr>
          <a:xfrm flipV="1">
            <a:off x="3815776" y="2023459"/>
            <a:ext cx="3333004" cy="2951260"/>
          </a:xfrm>
          <a:prstGeom prst="curvedConnector3">
            <a:avLst>
              <a:gd name="adj1" fmla="val 3132"/>
            </a:avLst>
          </a:prstGeom>
          <a:noFill/>
          <a:ln w="12700" cap="flat" cmpd="sng" algn="ctr">
            <a:solidFill>
              <a:srgbClr val="5B9BD5"/>
            </a:solidFill>
            <a:prstDash val="solid"/>
            <a:miter lim="800000"/>
            <a:tailEnd type="triangle" w="lg" len="lg"/>
          </a:ln>
          <a:effectLst/>
        </p:spPr>
      </p:cxnSp>
      <p:cxnSp>
        <p:nvCxnSpPr>
          <p:cNvPr id="29" name="Curved Connector 38">
            <a:extLst>
              <a:ext uri="{FF2B5EF4-FFF2-40B4-BE49-F238E27FC236}">
                <a16:creationId xmlns:a16="http://schemas.microsoft.com/office/drawing/2014/main" id="{C7C63C14-50A1-4904-B71E-19DF150CFAE2}"/>
              </a:ext>
            </a:extLst>
          </p:cNvPr>
          <p:cNvCxnSpPr/>
          <p:nvPr/>
        </p:nvCxnSpPr>
        <p:spPr>
          <a:xfrm flipV="1">
            <a:off x="4198718" y="2281993"/>
            <a:ext cx="3333004" cy="2951260"/>
          </a:xfrm>
          <a:prstGeom prst="curvedConnector3">
            <a:avLst>
              <a:gd name="adj1" fmla="val 95724"/>
            </a:avLst>
          </a:prstGeom>
          <a:noFill/>
          <a:ln w="12700" cap="flat" cmpd="sng" algn="ctr">
            <a:solidFill>
              <a:srgbClr val="5B9BD5"/>
            </a:solidFill>
            <a:prstDash val="solid"/>
            <a:miter lim="800000"/>
            <a:tailEnd type="triangle" w="lg" len="lg"/>
          </a:ln>
          <a:effectLst/>
        </p:spPr>
      </p:cxnSp>
    </p:spTree>
    <p:extLst>
      <p:ext uri="{BB962C8B-B14F-4D97-AF65-F5344CB8AC3E}">
        <p14:creationId xmlns:p14="http://schemas.microsoft.com/office/powerpoint/2010/main" val="61618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A5C2-C9DF-4EC6-873D-EDD3BDB16672}"/>
              </a:ext>
            </a:extLst>
          </p:cNvPr>
          <p:cNvSpPr>
            <a:spLocks noGrp="1"/>
          </p:cNvSpPr>
          <p:nvPr>
            <p:ph type="title"/>
          </p:nvPr>
        </p:nvSpPr>
        <p:spPr/>
        <p:txBody>
          <a:bodyPr/>
          <a:lstStyle/>
          <a:p>
            <a:r>
              <a:rPr lang="en-US" sz="3700" dirty="0"/>
              <a:t>The CHOICE matters: A and B give different outcomes </a:t>
            </a:r>
          </a:p>
        </p:txBody>
      </p:sp>
      <p:cxnSp>
        <p:nvCxnSpPr>
          <p:cNvPr id="4" name="Straight Arrow Connector 3">
            <a:extLst>
              <a:ext uri="{FF2B5EF4-FFF2-40B4-BE49-F238E27FC236}">
                <a16:creationId xmlns:a16="http://schemas.microsoft.com/office/drawing/2014/main" id="{56305BD4-C18C-4BC4-B114-DF561605A4FF}"/>
              </a:ext>
            </a:extLst>
          </p:cNvPr>
          <p:cNvCxnSpPr/>
          <p:nvPr/>
        </p:nvCxnSpPr>
        <p:spPr>
          <a:xfrm flipV="1">
            <a:off x="3326408" y="5739763"/>
            <a:ext cx="5824935" cy="21309"/>
          </a:xfrm>
          <a:prstGeom prst="straightConnector1">
            <a:avLst/>
          </a:prstGeom>
          <a:noFill/>
          <a:ln w="19050" cap="flat" cmpd="sng" algn="ctr">
            <a:solidFill>
              <a:srgbClr val="FFC000">
                <a:lumMod val="75000"/>
              </a:srgbClr>
            </a:solidFill>
            <a:prstDash val="solid"/>
            <a:miter lim="800000"/>
            <a:tailEnd type="arrow"/>
          </a:ln>
          <a:effectLst/>
        </p:spPr>
      </p:cxnSp>
      <p:sp>
        <p:nvSpPr>
          <p:cNvPr id="5" name="TextBox 4">
            <a:extLst>
              <a:ext uri="{FF2B5EF4-FFF2-40B4-BE49-F238E27FC236}">
                <a16:creationId xmlns:a16="http://schemas.microsoft.com/office/drawing/2014/main" id="{D56F56AB-9CF2-45CB-96E8-1D5DA090DC03}"/>
              </a:ext>
            </a:extLst>
          </p:cNvPr>
          <p:cNvSpPr txBox="1"/>
          <p:nvPr/>
        </p:nvSpPr>
        <p:spPr>
          <a:xfrm>
            <a:off x="3423542" y="5214123"/>
            <a:ext cx="1880345" cy="584775"/>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Current Performance</a:t>
            </a:r>
          </a:p>
        </p:txBody>
      </p:sp>
      <p:sp>
        <p:nvSpPr>
          <p:cNvPr id="6" name="TextBox 5">
            <a:extLst>
              <a:ext uri="{FF2B5EF4-FFF2-40B4-BE49-F238E27FC236}">
                <a16:creationId xmlns:a16="http://schemas.microsoft.com/office/drawing/2014/main" id="{F2BDFA55-28CB-439D-8CC0-C1C6342D173B}"/>
              </a:ext>
            </a:extLst>
          </p:cNvPr>
          <p:cNvSpPr txBox="1"/>
          <p:nvPr/>
        </p:nvSpPr>
        <p:spPr>
          <a:xfrm>
            <a:off x="7468930" y="2336580"/>
            <a:ext cx="1682413" cy="338554"/>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UHC</a:t>
            </a:r>
          </a:p>
        </p:txBody>
      </p:sp>
      <p:cxnSp>
        <p:nvCxnSpPr>
          <p:cNvPr id="7" name="Straight Arrow Connector 6">
            <a:extLst>
              <a:ext uri="{FF2B5EF4-FFF2-40B4-BE49-F238E27FC236}">
                <a16:creationId xmlns:a16="http://schemas.microsoft.com/office/drawing/2014/main" id="{A48D9584-D8AE-4174-A461-4191F4E4AE93}"/>
              </a:ext>
            </a:extLst>
          </p:cNvPr>
          <p:cNvCxnSpPr/>
          <p:nvPr/>
        </p:nvCxnSpPr>
        <p:spPr>
          <a:xfrm flipV="1">
            <a:off x="4141043" y="1907869"/>
            <a:ext cx="3404273" cy="3121589"/>
          </a:xfrm>
          <a:prstGeom prst="straightConnector1">
            <a:avLst/>
          </a:prstGeom>
          <a:noFill/>
          <a:ln w="19050" cap="flat" cmpd="sng" algn="ctr">
            <a:solidFill>
              <a:srgbClr val="FFC000">
                <a:lumMod val="75000"/>
              </a:srgbClr>
            </a:solidFill>
            <a:prstDash val="solid"/>
            <a:miter lim="800000"/>
            <a:tailEnd type="arrow"/>
          </a:ln>
          <a:effectLst/>
        </p:spPr>
      </p:cxnSp>
      <p:sp>
        <p:nvSpPr>
          <p:cNvPr id="8" name="TextBox 7">
            <a:extLst>
              <a:ext uri="{FF2B5EF4-FFF2-40B4-BE49-F238E27FC236}">
                <a16:creationId xmlns:a16="http://schemas.microsoft.com/office/drawing/2014/main" id="{8E2F4369-39F7-4A38-83EA-291D8785E028}"/>
              </a:ext>
            </a:extLst>
          </p:cNvPr>
          <p:cNvSpPr txBox="1"/>
          <p:nvPr/>
        </p:nvSpPr>
        <p:spPr>
          <a:xfrm>
            <a:off x="5383231" y="5248647"/>
            <a:ext cx="2085699" cy="338554"/>
          </a:xfrm>
          <a:prstGeom prst="rect">
            <a:avLst/>
          </a:prstGeom>
          <a:noFill/>
        </p:spPr>
        <p:txBody>
          <a:bodyPr wrap="non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Starting level of spend</a:t>
            </a:r>
          </a:p>
        </p:txBody>
      </p:sp>
      <p:sp>
        <p:nvSpPr>
          <p:cNvPr id="9" name="TextBox 8">
            <a:extLst>
              <a:ext uri="{FF2B5EF4-FFF2-40B4-BE49-F238E27FC236}">
                <a16:creationId xmlns:a16="http://schemas.microsoft.com/office/drawing/2014/main" id="{9FDB637E-AAB5-4CB9-A440-A264CF425735}"/>
              </a:ext>
            </a:extLst>
          </p:cNvPr>
          <p:cNvSpPr txBox="1"/>
          <p:nvPr/>
        </p:nvSpPr>
        <p:spPr>
          <a:xfrm>
            <a:off x="7184343" y="4284476"/>
            <a:ext cx="2854890" cy="584775"/>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Increase spending</a:t>
            </a:r>
          </a:p>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on the road to UHC</a:t>
            </a:r>
          </a:p>
        </p:txBody>
      </p:sp>
      <p:sp>
        <p:nvSpPr>
          <p:cNvPr id="10" name="TextBox 9">
            <a:extLst>
              <a:ext uri="{FF2B5EF4-FFF2-40B4-BE49-F238E27FC236}">
                <a16:creationId xmlns:a16="http://schemas.microsoft.com/office/drawing/2014/main" id="{E0299E3A-9805-48B3-91A2-55AC1DC036B1}"/>
              </a:ext>
            </a:extLst>
          </p:cNvPr>
          <p:cNvSpPr txBox="1"/>
          <p:nvPr/>
        </p:nvSpPr>
        <p:spPr>
          <a:xfrm>
            <a:off x="8183138" y="2740524"/>
            <a:ext cx="2034487" cy="584775"/>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Full coverage level</a:t>
            </a:r>
          </a:p>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of spend</a:t>
            </a:r>
          </a:p>
        </p:txBody>
      </p:sp>
      <p:sp>
        <p:nvSpPr>
          <p:cNvPr id="11" name="TextBox 10">
            <a:extLst>
              <a:ext uri="{FF2B5EF4-FFF2-40B4-BE49-F238E27FC236}">
                <a16:creationId xmlns:a16="http://schemas.microsoft.com/office/drawing/2014/main" id="{29ECAB72-D948-4665-B813-44AE4DC94371}"/>
              </a:ext>
            </a:extLst>
          </p:cNvPr>
          <p:cNvSpPr txBox="1"/>
          <p:nvPr/>
        </p:nvSpPr>
        <p:spPr>
          <a:xfrm>
            <a:off x="6908123" y="5761071"/>
            <a:ext cx="2131712" cy="338554"/>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Financial Protection</a:t>
            </a:r>
          </a:p>
        </p:txBody>
      </p:sp>
      <p:sp>
        <p:nvSpPr>
          <p:cNvPr id="12" name="Arc 11">
            <a:extLst>
              <a:ext uri="{FF2B5EF4-FFF2-40B4-BE49-F238E27FC236}">
                <a16:creationId xmlns:a16="http://schemas.microsoft.com/office/drawing/2014/main" id="{3415439E-8EB8-4296-99A8-61D6C1960AAD}"/>
              </a:ext>
            </a:extLst>
          </p:cNvPr>
          <p:cNvSpPr/>
          <p:nvPr/>
        </p:nvSpPr>
        <p:spPr>
          <a:xfrm rot="11141338">
            <a:off x="3788895" y="2695018"/>
            <a:ext cx="3365935" cy="2618407"/>
          </a:xfrm>
          <a:prstGeom prst="arc">
            <a:avLst/>
          </a:prstGeom>
          <a:no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38FA0515-3696-46C4-94C9-E6F746653BFF}"/>
              </a:ext>
            </a:extLst>
          </p:cNvPr>
          <p:cNvSpPr/>
          <p:nvPr/>
        </p:nvSpPr>
        <p:spPr>
          <a:xfrm rot="11141338">
            <a:off x="4962151" y="640022"/>
            <a:ext cx="4260430" cy="3850518"/>
          </a:xfrm>
          <a:prstGeom prst="arc">
            <a:avLst/>
          </a:prstGeom>
          <a:no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5-Point Star 66">
            <a:extLst>
              <a:ext uri="{FF2B5EF4-FFF2-40B4-BE49-F238E27FC236}">
                <a16:creationId xmlns:a16="http://schemas.microsoft.com/office/drawing/2014/main" id="{AD105127-5CBF-4E9C-A67E-33E6BBD6C3B1}"/>
              </a:ext>
            </a:extLst>
          </p:cNvPr>
          <p:cNvSpPr/>
          <p:nvPr/>
        </p:nvSpPr>
        <p:spPr>
          <a:xfrm>
            <a:off x="3930805" y="4869251"/>
            <a:ext cx="382942" cy="379397"/>
          </a:xfrm>
          <a:prstGeom prst="star5">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67">
            <a:extLst>
              <a:ext uri="{FF2B5EF4-FFF2-40B4-BE49-F238E27FC236}">
                <a16:creationId xmlns:a16="http://schemas.microsoft.com/office/drawing/2014/main" id="{BA936BFD-A6F7-4D95-B236-4050CC35BBBB}"/>
              </a:ext>
            </a:extLst>
          </p:cNvPr>
          <p:cNvSpPr/>
          <p:nvPr/>
        </p:nvSpPr>
        <p:spPr>
          <a:xfrm rot="20312469">
            <a:off x="7429934" y="1618170"/>
            <a:ext cx="382942" cy="379397"/>
          </a:xfrm>
          <a:prstGeom prst="star5">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6" name="Curved Connector 4">
            <a:extLst>
              <a:ext uri="{FF2B5EF4-FFF2-40B4-BE49-F238E27FC236}">
                <a16:creationId xmlns:a16="http://schemas.microsoft.com/office/drawing/2014/main" id="{5E131AB1-B2CE-4E6C-A74B-DA0228D391CD}"/>
              </a:ext>
            </a:extLst>
          </p:cNvPr>
          <p:cNvCxnSpPr/>
          <p:nvPr/>
        </p:nvCxnSpPr>
        <p:spPr>
          <a:xfrm rot="5400000" flipH="1" flipV="1">
            <a:off x="4296163" y="1925453"/>
            <a:ext cx="2961382" cy="2926215"/>
          </a:xfrm>
          <a:prstGeom prst="curvedConnector3">
            <a:avLst>
              <a:gd name="adj1" fmla="val 94172"/>
            </a:avLst>
          </a:prstGeom>
          <a:noFill/>
          <a:ln w="12700" cap="flat" cmpd="sng" algn="ctr">
            <a:solidFill>
              <a:srgbClr val="5B9BD5"/>
            </a:solidFill>
            <a:prstDash val="solid"/>
            <a:miter lim="800000"/>
            <a:tailEnd type="none" w="lg" len="sm"/>
          </a:ln>
          <a:effectLst/>
        </p:spPr>
      </p:cxnSp>
      <p:cxnSp>
        <p:nvCxnSpPr>
          <p:cNvPr id="17" name="Curved Connector 29">
            <a:extLst>
              <a:ext uri="{FF2B5EF4-FFF2-40B4-BE49-F238E27FC236}">
                <a16:creationId xmlns:a16="http://schemas.microsoft.com/office/drawing/2014/main" id="{C9AD3F21-12B1-452E-948B-13228D39194B}"/>
              </a:ext>
            </a:extLst>
          </p:cNvPr>
          <p:cNvCxnSpPr/>
          <p:nvPr/>
        </p:nvCxnSpPr>
        <p:spPr>
          <a:xfrm flipV="1">
            <a:off x="4466147" y="2161926"/>
            <a:ext cx="3114525" cy="2859726"/>
          </a:xfrm>
          <a:prstGeom prst="curvedConnector3">
            <a:avLst>
              <a:gd name="adj1" fmla="val 96485"/>
            </a:avLst>
          </a:prstGeom>
          <a:noFill/>
          <a:ln w="12700" cap="flat" cmpd="sng" algn="ctr">
            <a:solidFill>
              <a:srgbClr val="5B9BD5"/>
            </a:solidFill>
            <a:prstDash val="solid"/>
            <a:miter lim="800000"/>
            <a:tailEnd type="none" w="lg" len="sm"/>
          </a:ln>
          <a:effectLst/>
        </p:spPr>
      </p:cxnSp>
      <p:cxnSp>
        <p:nvCxnSpPr>
          <p:cNvPr id="18" name="Straight Arrow Connector 17">
            <a:extLst>
              <a:ext uri="{FF2B5EF4-FFF2-40B4-BE49-F238E27FC236}">
                <a16:creationId xmlns:a16="http://schemas.microsoft.com/office/drawing/2014/main" id="{3DDB0972-2521-4EF2-9A42-B83F33606086}"/>
              </a:ext>
            </a:extLst>
          </p:cNvPr>
          <p:cNvCxnSpPr/>
          <p:nvPr/>
        </p:nvCxnSpPr>
        <p:spPr>
          <a:xfrm flipH="1" flipV="1">
            <a:off x="3284583" y="1850171"/>
            <a:ext cx="16496" cy="3942422"/>
          </a:xfrm>
          <a:prstGeom prst="straightConnector1">
            <a:avLst/>
          </a:prstGeom>
          <a:noFill/>
          <a:ln w="19050" cap="flat" cmpd="sng" algn="ctr">
            <a:solidFill>
              <a:srgbClr val="FFC000">
                <a:lumMod val="75000"/>
              </a:srgbClr>
            </a:solidFill>
            <a:prstDash val="solid"/>
            <a:miter lim="800000"/>
            <a:tailEnd type="arrow"/>
          </a:ln>
          <a:effectLst/>
        </p:spPr>
      </p:cxnSp>
      <p:sp>
        <p:nvSpPr>
          <p:cNvPr id="19" name="TextBox 18">
            <a:extLst>
              <a:ext uri="{FF2B5EF4-FFF2-40B4-BE49-F238E27FC236}">
                <a16:creationId xmlns:a16="http://schemas.microsoft.com/office/drawing/2014/main" id="{443F9906-F5B5-4316-91AE-5E1C766BF976}"/>
              </a:ext>
            </a:extLst>
          </p:cNvPr>
          <p:cNvSpPr txBox="1"/>
          <p:nvPr/>
        </p:nvSpPr>
        <p:spPr>
          <a:xfrm>
            <a:off x="2493183" y="2069862"/>
            <a:ext cx="1006150" cy="584775"/>
          </a:xfrm>
          <a:prstGeom prst="rect">
            <a:avLst/>
          </a:prstGeom>
          <a:noFill/>
        </p:spPr>
        <p:txBody>
          <a:bodyPr wrap="squar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Health Status</a:t>
            </a:r>
          </a:p>
        </p:txBody>
      </p:sp>
      <p:sp>
        <p:nvSpPr>
          <p:cNvPr id="20" name="TextBox 19">
            <a:extLst>
              <a:ext uri="{FF2B5EF4-FFF2-40B4-BE49-F238E27FC236}">
                <a16:creationId xmlns:a16="http://schemas.microsoft.com/office/drawing/2014/main" id="{E4802666-435E-4B91-8220-87973E14AA12}"/>
              </a:ext>
            </a:extLst>
          </p:cNvPr>
          <p:cNvSpPr txBox="1"/>
          <p:nvPr/>
        </p:nvSpPr>
        <p:spPr>
          <a:xfrm>
            <a:off x="4986287" y="2462109"/>
            <a:ext cx="309700" cy="338554"/>
          </a:xfrm>
          <a:prstGeom prst="rect">
            <a:avLst/>
          </a:prstGeom>
          <a:noFill/>
        </p:spPr>
        <p:txBody>
          <a:bodyPr wrap="non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A</a:t>
            </a:r>
          </a:p>
        </p:txBody>
      </p:sp>
      <p:sp>
        <p:nvSpPr>
          <p:cNvPr id="21" name="TextBox 20">
            <a:extLst>
              <a:ext uri="{FF2B5EF4-FFF2-40B4-BE49-F238E27FC236}">
                <a16:creationId xmlns:a16="http://schemas.microsoft.com/office/drawing/2014/main" id="{41FB0087-0706-464C-8C1A-B872079C2C84}"/>
              </a:ext>
            </a:extLst>
          </p:cNvPr>
          <p:cNvSpPr txBox="1"/>
          <p:nvPr/>
        </p:nvSpPr>
        <p:spPr>
          <a:xfrm>
            <a:off x="6917760" y="4352143"/>
            <a:ext cx="300082" cy="338554"/>
          </a:xfrm>
          <a:prstGeom prst="rect">
            <a:avLst/>
          </a:prstGeom>
          <a:noFill/>
        </p:spPr>
        <p:txBody>
          <a:bodyPr wrap="none" rtlCol="0">
            <a:spAutoFit/>
          </a:bodyPr>
          <a:lstStyle/>
          <a:p>
            <a:pPr defTabSz="914400" fontAlgn="auto">
              <a:spcBef>
                <a:spcPts val="0"/>
              </a:spcBef>
              <a:spcAft>
                <a:spcPts val="0"/>
              </a:spcAft>
            </a:pPr>
            <a:r>
              <a:rPr lang="en-US" sz="1600" b="1" dirty="0">
                <a:solidFill>
                  <a:srgbClr val="1A396E"/>
                </a:solidFill>
                <a:latin typeface="Calibri" pitchFamily="34" charset="0"/>
                <a:ea typeface="+mn-ea"/>
                <a:cs typeface="Calibri" pitchFamily="34" charset="0"/>
              </a:rPr>
              <a:t>B</a:t>
            </a:r>
          </a:p>
        </p:txBody>
      </p:sp>
      <p:sp>
        <p:nvSpPr>
          <p:cNvPr id="22" name="Arc 21">
            <a:extLst>
              <a:ext uri="{FF2B5EF4-FFF2-40B4-BE49-F238E27FC236}">
                <a16:creationId xmlns:a16="http://schemas.microsoft.com/office/drawing/2014/main" id="{735368DC-CB2C-4BA2-B6D9-220D294B8ABB}"/>
              </a:ext>
            </a:extLst>
          </p:cNvPr>
          <p:cNvSpPr/>
          <p:nvPr/>
        </p:nvSpPr>
        <p:spPr>
          <a:xfrm rot="11141338">
            <a:off x="6682865" y="412311"/>
            <a:ext cx="3365935" cy="2618407"/>
          </a:xfrm>
          <a:prstGeom prst="arc">
            <a:avLst/>
          </a:prstGeom>
          <a:no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75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Concluding Thoughts</a:t>
            </a:r>
            <a:endParaRPr lang="en-US" dirty="0">
              <a:solidFill>
                <a:schemeClr val="accent1"/>
              </a:solidFill>
            </a:endParaRPr>
          </a:p>
        </p:txBody>
      </p:sp>
      <p:sp>
        <p:nvSpPr>
          <p:cNvPr id="3" name="Content Placeholder 2"/>
          <p:cNvSpPr>
            <a:spLocks noGrp="1"/>
          </p:cNvSpPr>
          <p:nvPr>
            <p:ph idx="1"/>
          </p:nvPr>
        </p:nvSpPr>
        <p:spPr/>
        <p:txBody>
          <a:bodyPr>
            <a:noAutofit/>
          </a:bodyPr>
          <a:lstStyle/>
          <a:p>
            <a:pPr>
              <a:spcAft>
                <a:spcPts val="900"/>
              </a:spcAft>
            </a:pPr>
            <a:r>
              <a:rPr lang="en-US" sz="3000" dirty="0"/>
              <a:t>A Health System is made up of multiple, interdependent and interacting sectors, organizations and actors</a:t>
            </a:r>
          </a:p>
          <a:p>
            <a:pPr>
              <a:spcBef>
                <a:spcPts val="900"/>
              </a:spcBef>
              <a:spcAft>
                <a:spcPts val="900"/>
              </a:spcAft>
            </a:pPr>
            <a:r>
              <a:rPr lang="en-US" sz="3000" dirty="0"/>
              <a:t>A “whole system” perspective is essential in implementing organizational reforms towards UHC</a:t>
            </a:r>
          </a:p>
          <a:p>
            <a:pPr>
              <a:spcBef>
                <a:spcPts val="900"/>
              </a:spcBef>
              <a:spcAft>
                <a:spcPts val="900"/>
              </a:spcAft>
            </a:pPr>
            <a:r>
              <a:rPr lang="en-US" sz="3000" dirty="0"/>
              <a:t>Micro level organizational reform is just as important as macro-level strategies towards improved service delivery</a:t>
            </a:r>
          </a:p>
          <a:p>
            <a:r>
              <a:rPr lang="en-US" sz="3000" dirty="0"/>
              <a:t>Capacity of organization to implement changes is often neglected</a:t>
            </a:r>
          </a:p>
        </p:txBody>
      </p:sp>
    </p:spTree>
    <p:extLst>
      <p:ext uri="{BB962C8B-B14F-4D97-AF65-F5344CB8AC3E}">
        <p14:creationId xmlns:p14="http://schemas.microsoft.com/office/powerpoint/2010/main" val="2444898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455" y="2752829"/>
            <a:ext cx="4791076" cy="994172"/>
          </a:xfrm>
        </p:spPr>
        <p:txBody>
          <a:bodyPr>
            <a:normAutofit fontScale="90000"/>
          </a:bodyPr>
          <a:lstStyle/>
          <a:p>
            <a:pPr algn="ctr"/>
            <a:r>
              <a:rPr lang="en-US" sz="8000" b="1" dirty="0">
                <a:solidFill>
                  <a:schemeClr val="accent1"/>
                </a:solidFill>
              </a:rPr>
              <a:t>Thank you! </a:t>
            </a:r>
          </a:p>
        </p:txBody>
      </p:sp>
    </p:spTree>
    <p:extLst>
      <p:ext uri="{BB962C8B-B14F-4D97-AF65-F5344CB8AC3E}">
        <p14:creationId xmlns:p14="http://schemas.microsoft.com/office/powerpoint/2010/main" val="411444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5842BE-79A1-48F0-AC02-C649F546CA3E}"/>
              </a:ext>
            </a:extLst>
          </p:cNvPr>
          <p:cNvPicPr>
            <a:picLocks noGrp="1" noChangeAspect="1"/>
          </p:cNvPicPr>
          <p:nvPr>
            <p:ph idx="1"/>
          </p:nvPr>
        </p:nvPicPr>
        <p:blipFill>
          <a:blip r:embed="rId2"/>
          <a:stretch>
            <a:fillRect/>
          </a:stretch>
        </p:blipFill>
        <p:spPr>
          <a:xfrm>
            <a:off x="2236348" y="472503"/>
            <a:ext cx="7890114" cy="5327275"/>
          </a:xfrm>
          <a:prstGeom prst="rect">
            <a:avLst/>
          </a:prstGeom>
        </p:spPr>
        <p:style>
          <a:lnRef idx="2">
            <a:schemeClr val="accent4"/>
          </a:lnRef>
          <a:fillRef idx="1">
            <a:schemeClr val="lt1"/>
          </a:fillRef>
          <a:effectRef idx="0">
            <a:schemeClr val="accent4"/>
          </a:effectRef>
          <a:fontRef idx="minor">
            <a:schemeClr val="dk1"/>
          </a:fontRef>
        </p:style>
      </p:pic>
      <p:sp>
        <p:nvSpPr>
          <p:cNvPr id="5" name="TextBox 4">
            <a:extLst>
              <a:ext uri="{FF2B5EF4-FFF2-40B4-BE49-F238E27FC236}">
                <a16:creationId xmlns:a16="http://schemas.microsoft.com/office/drawing/2014/main" id="{5ABB80D3-3888-47B1-9FAB-7A9F7A1CB815}"/>
              </a:ext>
            </a:extLst>
          </p:cNvPr>
          <p:cNvSpPr txBox="1"/>
          <p:nvPr/>
        </p:nvSpPr>
        <p:spPr>
          <a:xfrm>
            <a:off x="8871771" y="5888554"/>
            <a:ext cx="1075936" cy="300082"/>
          </a:xfrm>
          <a:prstGeom prst="rect">
            <a:avLst/>
          </a:prstGeom>
          <a:noFill/>
        </p:spPr>
        <p:txBody>
          <a:bodyPr wrap="none" rtlCol="0">
            <a:spAutoFit/>
          </a:bodyPr>
          <a:lstStyle/>
          <a:p>
            <a:r>
              <a:rPr lang="en-US" sz="1350" dirty="0"/>
              <a:t>WHO, 2011</a:t>
            </a:r>
          </a:p>
        </p:txBody>
      </p:sp>
    </p:spTree>
    <p:extLst>
      <p:ext uri="{BB962C8B-B14F-4D97-AF65-F5344CB8AC3E}">
        <p14:creationId xmlns:p14="http://schemas.microsoft.com/office/powerpoint/2010/main" val="233172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 y="115411"/>
            <a:ext cx="10691674" cy="6742590"/>
          </a:xfrm>
          <a:prstGeom prst="rect">
            <a:avLst/>
          </a:prstGeom>
        </p:spPr>
      </p:pic>
      <p:sp>
        <p:nvSpPr>
          <p:cNvPr id="4" name="Content Placeholder 3"/>
          <p:cNvSpPr>
            <a:spLocks noGrp="1"/>
          </p:cNvSpPr>
          <p:nvPr>
            <p:ph sz="half" idx="2"/>
          </p:nvPr>
        </p:nvSpPr>
        <p:spPr>
          <a:xfrm>
            <a:off x="2153843" y="2151422"/>
            <a:ext cx="3009975" cy="3348077"/>
          </a:xfrm>
        </p:spPr>
        <p:txBody>
          <a:bodyPr/>
          <a:lstStyle/>
          <a:p>
            <a:endParaRPr lang="en-US" sz="2700" dirty="0"/>
          </a:p>
          <a:p>
            <a:endParaRPr lang="en-US" dirty="0"/>
          </a:p>
        </p:txBody>
      </p:sp>
    </p:spTree>
    <p:extLst>
      <p:ext uri="{BB962C8B-B14F-4D97-AF65-F5344CB8AC3E}">
        <p14:creationId xmlns:p14="http://schemas.microsoft.com/office/powerpoint/2010/main" val="70071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3D92-C1AF-40DA-8460-B531968A572F}"/>
              </a:ext>
            </a:extLst>
          </p:cNvPr>
          <p:cNvSpPr>
            <a:spLocks noGrp="1"/>
          </p:cNvSpPr>
          <p:nvPr>
            <p:ph type="title"/>
          </p:nvPr>
        </p:nvSpPr>
        <p:spPr>
          <a:xfrm>
            <a:off x="1821943" y="308864"/>
            <a:ext cx="8505575" cy="509719"/>
          </a:xfrm>
        </p:spPr>
        <p:txBody>
          <a:bodyPr>
            <a:normAutofit/>
          </a:bodyPr>
          <a:lstStyle/>
          <a:p>
            <a:pPr algn="ctr"/>
            <a:r>
              <a:rPr lang="en-US" sz="2700" b="1" dirty="0"/>
              <a:t>External </a:t>
            </a:r>
            <a:r>
              <a:rPr lang="en-US" sz="2550" b="1" dirty="0"/>
              <a:t>Challenges: Implications for Service Delivery</a:t>
            </a:r>
          </a:p>
        </p:txBody>
      </p:sp>
      <p:sp>
        <p:nvSpPr>
          <p:cNvPr id="7" name="Rectangle 6">
            <a:extLst>
              <a:ext uri="{FF2B5EF4-FFF2-40B4-BE49-F238E27FC236}">
                <a16:creationId xmlns:a16="http://schemas.microsoft.com/office/drawing/2014/main" id="{7FDEACE4-A56E-4095-BF37-17FD650DB937}"/>
              </a:ext>
            </a:extLst>
          </p:cNvPr>
          <p:cNvSpPr/>
          <p:nvPr/>
        </p:nvSpPr>
        <p:spPr>
          <a:xfrm>
            <a:off x="3972882" y="1907002"/>
            <a:ext cx="6232723" cy="553998"/>
          </a:xfrm>
          <a:prstGeom prst="rect">
            <a:avLst/>
          </a:prstGeom>
          <a:solidFill>
            <a:schemeClr val="bg1">
              <a:lumMod val="95000"/>
            </a:schemeClr>
          </a:solidFill>
          <a:ln>
            <a:solidFill>
              <a:schemeClr val="tx1"/>
            </a:solidFill>
          </a:ln>
        </p:spPr>
        <p:txBody>
          <a:bodyPr wrap="square">
            <a:spAutoFit/>
          </a:bodyPr>
          <a:lstStyle/>
          <a:p>
            <a:pPr marL="214313" indent="-214313">
              <a:buFont typeface="Arial" panose="020B0604020202020204" pitchFamily="34" charset="0"/>
              <a:buChar char="•"/>
            </a:pPr>
            <a:r>
              <a:rPr lang="en-US" sz="1500" b="1" dirty="0"/>
              <a:t>Coordinated care, close monitoring, avoiding unnecessary hospitalization, primary care, home outreach</a:t>
            </a:r>
          </a:p>
        </p:txBody>
      </p:sp>
      <p:sp>
        <p:nvSpPr>
          <p:cNvPr id="9" name="TextBox 8">
            <a:extLst>
              <a:ext uri="{FF2B5EF4-FFF2-40B4-BE49-F238E27FC236}">
                <a16:creationId xmlns:a16="http://schemas.microsoft.com/office/drawing/2014/main" id="{6D227E9B-D456-49FC-A437-B23FF360AD46}"/>
              </a:ext>
            </a:extLst>
          </p:cNvPr>
          <p:cNvSpPr txBox="1"/>
          <p:nvPr/>
        </p:nvSpPr>
        <p:spPr>
          <a:xfrm>
            <a:off x="3972880" y="2589638"/>
            <a:ext cx="6232724" cy="1246495"/>
          </a:xfrm>
          <a:prstGeom prst="rect">
            <a:avLst/>
          </a:prstGeom>
          <a:solidFill>
            <a:schemeClr val="accent3">
              <a:lumMod val="20000"/>
              <a:lumOff val="80000"/>
              <a:alpha val="7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500" b="1" dirty="0"/>
              <a:t>Prevention, disease and case management, risk factor management, coordinated care, single point of entry, avoidance of unnecessary admissions, home outreach</a:t>
            </a:r>
          </a:p>
          <a:p>
            <a:pPr marL="214313" indent="-214313">
              <a:buFont typeface="Arial" panose="020B0604020202020204" pitchFamily="34" charset="0"/>
              <a:buChar char="•"/>
            </a:pPr>
            <a:r>
              <a:rPr lang="en-US" sz="1500" b="1" dirty="0"/>
              <a:t>Change treatment orientation from emphasis on episodic acute care and discrete interventions to providing continuous care</a:t>
            </a:r>
          </a:p>
        </p:txBody>
      </p:sp>
      <p:sp>
        <p:nvSpPr>
          <p:cNvPr id="11" name="TextBox 10">
            <a:extLst>
              <a:ext uri="{FF2B5EF4-FFF2-40B4-BE49-F238E27FC236}">
                <a16:creationId xmlns:a16="http://schemas.microsoft.com/office/drawing/2014/main" id="{7096FA05-0207-495F-BAC6-80B5AF9BC4A6}"/>
              </a:ext>
            </a:extLst>
          </p:cNvPr>
          <p:cNvSpPr txBox="1"/>
          <p:nvPr/>
        </p:nvSpPr>
        <p:spPr>
          <a:xfrm>
            <a:off x="3969468" y="4072390"/>
            <a:ext cx="6232724" cy="323165"/>
          </a:xfrm>
          <a:prstGeom prst="rect">
            <a:avLst/>
          </a:prstGeom>
          <a:solidFill>
            <a:schemeClr val="accent2">
              <a:lumMod val="20000"/>
              <a:lumOff val="80000"/>
            </a:schemeClr>
          </a:solidFill>
          <a:ln>
            <a:solidFill>
              <a:schemeClr val="tx1"/>
            </a:solidFill>
          </a:ln>
        </p:spPr>
        <p:txBody>
          <a:bodyPr wrap="square" rtlCol="0" anchor="ctr">
            <a:spAutoFit/>
          </a:bodyPr>
          <a:lstStyle/>
          <a:p>
            <a:pPr marL="214313" indent="-214313">
              <a:buFont typeface="Arial" panose="020B0604020202020204" pitchFamily="34" charset="0"/>
              <a:buChar char="•"/>
            </a:pPr>
            <a:r>
              <a:rPr lang="en-US" sz="1500" b="1" dirty="0"/>
              <a:t>Management of risk factors, gate keeping, coordinated referrals</a:t>
            </a:r>
          </a:p>
        </p:txBody>
      </p:sp>
      <p:sp>
        <p:nvSpPr>
          <p:cNvPr id="12" name="TextBox 11">
            <a:extLst>
              <a:ext uri="{FF2B5EF4-FFF2-40B4-BE49-F238E27FC236}">
                <a16:creationId xmlns:a16="http://schemas.microsoft.com/office/drawing/2014/main" id="{00488797-04C0-46FC-A3B3-F42F84CEDE2D}"/>
              </a:ext>
            </a:extLst>
          </p:cNvPr>
          <p:cNvSpPr txBox="1"/>
          <p:nvPr/>
        </p:nvSpPr>
        <p:spPr>
          <a:xfrm>
            <a:off x="3969468" y="4697560"/>
            <a:ext cx="6232724" cy="784830"/>
          </a:xfrm>
          <a:prstGeom prst="rect">
            <a:avLst/>
          </a:prstGeom>
          <a:solidFill>
            <a:schemeClr val="accent2"/>
          </a:solidFill>
          <a:ln>
            <a:solidFill>
              <a:schemeClr val="tx1"/>
            </a:solidFill>
          </a:ln>
        </p:spPr>
        <p:txBody>
          <a:bodyPr wrap="square" rtlCol="0">
            <a:spAutoFit/>
          </a:bodyPr>
          <a:lstStyle/>
          <a:p>
            <a:pPr marL="214313" indent="-214313">
              <a:buFont typeface="Arial" panose="020B0604020202020204" pitchFamily="34" charset="0"/>
              <a:buChar char="•"/>
            </a:pPr>
            <a:r>
              <a:rPr lang="en-US" sz="1500" b="1" dirty="0"/>
              <a:t>Decentralization of specialty care, control of expensive medical technologies, use of intermediary facilities – e.g. ambulatory surgery, day hospitals, remote care</a:t>
            </a:r>
          </a:p>
        </p:txBody>
      </p:sp>
      <p:sp>
        <p:nvSpPr>
          <p:cNvPr id="14" name="Arrow: Right 13">
            <a:extLst>
              <a:ext uri="{FF2B5EF4-FFF2-40B4-BE49-F238E27FC236}">
                <a16:creationId xmlns:a16="http://schemas.microsoft.com/office/drawing/2014/main" id="{0956E3B2-F435-4619-8A19-0EFA8D5F841C}"/>
              </a:ext>
            </a:extLst>
          </p:cNvPr>
          <p:cNvSpPr/>
          <p:nvPr/>
        </p:nvSpPr>
        <p:spPr>
          <a:xfrm>
            <a:off x="1900682" y="1903970"/>
            <a:ext cx="1813785" cy="548640"/>
          </a:xfrm>
          <a:prstGeom prst="rightArrow">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Aging</a:t>
            </a:r>
          </a:p>
        </p:txBody>
      </p:sp>
      <p:sp>
        <p:nvSpPr>
          <p:cNvPr id="15" name="Arrow: Right 14">
            <a:extLst>
              <a:ext uri="{FF2B5EF4-FFF2-40B4-BE49-F238E27FC236}">
                <a16:creationId xmlns:a16="http://schemas.microsoft.com/office/drawing/2014/main" id="{C4011A3C-CC78-4382-B23C-FE5CA3D6DEB3}"/>
              </a:ext>
            </a:extLst>
          </p:cNvPr>
          <p:cNvSpPr/>
          <p:nvPr/>
        </p:nvSpPr>
        <p:spPr>
          <a:xfrm>
            <a:off x="1900682" y="2925059"/>
            <a:ext cx="1813785" cy="548640"/>
          </a:xfrm>
          <a:prstGeom prst="rightArrow">
            <a:avLst/>
          </a:prstGeom>
          <a:solidFill>
            <a:schemeClr val="accent3">
              <a:lumMod val="20000"/>
              <a:lumOff val="80000"/>
              <a:alpha val="8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NCDs</a:t>
            </a:r>
          </a:p>
        </p:txBody>
      </p:sp>
      <p:sp>
        <p:nvSpPr>
          <p:cNvPr id="17" name="Arrow: Right 16">
            <a:extLst>
              <a:ext uri="{FF2B5EF4-FFF2-40B4-BE49-F238E27FC236}">
                <a16:creationId xmlns:a16="http://schemas.microsoft.com/office/drawing/2014/main" id="{114FDF85-6A27-4D7E-8ADB-6F23EF0AF427}"/>
              </a:ext>
            </a:extLst>
          </p:cNvPr>
          <p:cNvSpPr/>
          <p:nvPr/>
        </p:nvSpPr>
        <p:spPr>
          <a:xfrm>
            <a:off x="1900681" y="4813946"/>
            <a:ext cx="1810512" cy="54864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Rising Incomes</a:t>
            </a:r>
          </a:p>
        </p:txBody>
      </p:sp>
      <p:sp>
        <p:nvSpPr>
          <p:cNvPr id="18" name="Arrow: Right 17">
            <a:extLst>
              <a:ext uri="{FF2B5EF4-FFF2-40B4-BE49-F238E27FC236}">
                <a16:creationId xmlns:a16="http://schemas.microsoft.com/office/drawing/2014/main" id="{0E7F5118-4524-49FE-8E2A-F58DB86F7D17}"/>
              </a:ext>
            </a:extLst>
          </p:cNvPr>
          <p:cNvSpPr/>
          <p:nvPr/>
        </p:nvSpPr>
        <p:spPr>
          <a:xfrm>
            <a:off x="1900681" y="3984116"/>
            <a:ext cx="1810512" cy="548640"/>
          </a:xfrm>
          <a:prstGeom prst="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Urbanization</a:t>
            </a:r>
          </a:p>
        </p:txBody>
      </p:sp>
    </p:spTree>
    <p:extLst>
      <p:ext uri="{BB962C8B-B14F-4D97-AF65-F5344CB8AC3E}">
        <p14:creationId xmlns:p14="http://schemas.microsoft.com/office/powerpoint/2010/main" val="216082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1970" y="1045972"/>
            <a:ext cx="9601200" cy="3739661"/>
          </a:xfrm>
        </p:spPr>
        <p:txBody>
          <a:bodyPr>
            <a:noAutofit/>
          </a:bodyPr>
          <a:lstStyle/>
          <a:p>
            <a:pPr algn="ctr"/>
            <a:br>
              <a:rPr lang="en-US" sz="2400" b="1" dirty="0">
                <a:solidFill>
                  <a:srgbClr val="0070C0"/>
                </a:solidFill>
              </a:rPr>
            </a:br>
            <a:br>
              <a:rPr lang="en-US" sz="3600" b="1" dirty="0">
                <a:solidFill>
                  <a:srgbClr val="0070C0"/>
                </a:solidFill>
              </a:rPr>
            </a:br>
            <a:r>
              <a:rPr lang="en-US" sz="3600" b="1" dirty="0">
                <a:solidFill>
                  <a:srgbClr val="0070C0"/>
                </a:solidFill>
              </a:rPr>
              <a:t>How well prepared are health care systems to meet these challenges?</a:t>
            </a:r>
            <a:br>
              <a:rPr lang="en-US" sz="3600" b="1" dirty="0">
                <a:solidFill>
                  <a:srgbClr val="0070C0"/>
                </a:solidFill>
              </a:rPr>
            </a:br>
            <a:br>
              <a:rPr lang="en-US" sz="3600" b="1" dirty="0">
                <a:solidFill>
                  <a:srgbClr val="0070C0"/>
                </a:solidFill>
              </a:rPr>
            </a:br>
            <a:endParaRPr lang="en-US" sz="2400" b="1" dirty="0">
              <a:solidFill>
                <a:srgbClr val="0070C0"/>
              </a:solidFill>
            </a:endParaRPr>
          </a:p>
        </p:txBody>
      </p:sp>
    </p:spTree>
    <p:extLst>
      <p:ext uri="{BB962C8B-B14F-4D97-AF65-F5344CB8AC3E}">
        <p14:creationId xmlns:p14="http://schemas.microsoft.com/office/powerpoint/2010/main" val="101858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345440"/>
            <a:ext cx="8593935" cy="763139"/>
          </a:xfrm>
        </p:spPr>
        <p:txBody>
          <a:bodyPr>
            <a:noAutofit/>
          </a:bodyPr>
          <a:lstStyle/>
          <a:p>
            <a:pPr algn="ctr"/>
            <a:r>
              <a:rPr lang="en-US" sz="2400" b="1" dirty="0">
                <a:solidFill>
                  <a:srgbClr val="0070C0"/>
                </a:solidFill>
              </a:rPr>
              <a:t>Health System Challenge: Many Countries are Ill-prepared to address NCDs and aging populations</a:t>
            </a:r>
          </a:p>
        </p:txBody>
      </p:sp>
      <p:sp>
        <p:nvSpPr>
          <p:cNvPr id="3" name="Content Placeholder 2"/>
          <p:cNvSpPr>
            <a:spLocks noGrp="1"/>
          </p:cNvSpPr>
          <p:nvPr>
            <p:ph idx="1"/>
          </p:nvPr>
        </p:nvSpPr>
        <p:spPr>
          <a:xfrm>
            <a:off x="562709" y="1277815"/>
            <a:ext cx="7948245" cy="5087816"/>
          </a:xfrm>
        </p:spPr>
        <p:txBody>
          <a:bodyPr>
            <a:noAutofit/>
          </a:bodyPr>
          <a:lstStyle/>
          <a:p>
            <a:r>
              <a:rPr lang="en-US" sz="1800" u="sng" dirty="0"/>
              <a:t>Care model</a:t>
            </a:r>
          </a:p>
          <a:p>
            <a:pPr lvl="1"/>
            <a:r>
              <a:rPr lang="en-US" sz="1800" dirty="0">
                <a:solidFill>
                  <a:srgbClr val="0070C0"/>
                </a:solidFill>
              </a:rPr>
              <a:t>Treatment orientation: emphasis on acute care and discrete interventions</a:t>
            </a:r>
          </a:p>
          <a:p>
            <a:pPr lvl="1"/>
            <a:r>
              <a:rPr lang="en-US" sz="1800" dirty="0">
                <a:solidFill>
                  <a:srgbClr val="0070C0"/>
                </a:solidFill>
              </a:rPr>
              <a:t>Facility-based; physical consultation</a:t>
            </a:r>
          </a:p>
          <a:p>
            <a:pPr lvl="1"/>
            <a:r>
              <a:rPr lang="en-US" sz="1800" dirty="0">
                <a:solidFill>
                  <a:srgbClr val="0070C0"/>
                </a:solidFill>
              </a:rPr>
              <a:t>Public health – built with infectious disease orientation</a:t>
            </a:r>
          </a:p>
          <a:p>
            <a:r>
              <a:rPr lang="en-US" sz="1800" u="sng" dirty="0"/>
              <a:t>Fragmentation</a:t>
            </a:r>
          </a:p>
          <a:p>
            <a:pPr lvl="1"/>
            <a:r>
              <a:rPr lang="en-US" sz="1800" dirty="0">
                <a:solidFill>
                  <a:srgbClr val="0070C0"/>
                </a:solidFill>
              </a:rPr>
              <a:t>Uncoordinated and often siloed providers</a:t>
            </a:r>
          </a:p>
          <a:p>
            <a:pPr lvl="1"/>
            <a:r>
              <a:rPr lang="en-US" sz="1800" dirty="0">
                <a:solidFill>
                  <a:srgbClr val="0070C0"/>
                </a:solidFill>
              </a:rPr>
              <a:t>Lack of integration of preventive, curative and palliative care</a:t>
            </a:r>
          </a:p>
          <a:p>
            <a:pPr lvl="0"/>
            <a:r>
              <a:rPr lang="en-US" sz="1800" u="sng" dirty="0">
                <a:solidFill>
                  <a:prstClr val="black"/>
                </a:solidFill>
              </a:rPr>
              <a:t>Hospital-centric structure</a:t>
            </a:r>
            <a:r>
              <a:rPr lang="en-US" sz="1800" dirty="0">
                <a:solidFill>
                  <a:prstClr val="black"/>
                </a:solidFill>
              </a:rPr>
              <a:t> (in many countries)</a:t>
            </a:r>
            <a:endParaRPr lang="en-US" sz="1800" u="sng" dirty="0">
              <a:solidFill>
                <a:prstClr val="black"/>
              </a:solidFill>
            </a:endParaRPr>
          </a:p>
          <a:p>
            <a:pPr lvl="1"/>
            <a:r>
              <a:rPr lang="en-US" sz="1800" dirty="0">
                <a:solidFill>
                  <a:srgbClr val="0070C0"/>
                </a:solidFill>
              </a:rPr>
              <a:t>Top heavy – race to the top</a:t>
            </a:r>
          </a:p>
          <a:p>
            <a:pPr lvl="1"/>
            <a:r>
              <a:rPr lang="en-US" sz="1800" dirty="0">
                <a:solidFill>
                  <a:srgbClr val="0070C0"/>
                </a:solidFill>
              </a:rPr>
              <a:t>Bypassing of PHC</a:t>
            </a:r>
          </a:p>
          <a:p>
            <a:r>
              <a:rPr lang="en-US" sz="1800" u="sng" dirty="0"/>
              <a:t>Distorted incentives</a:t>
            </a:r>
          </a:p>
          <a:p>
            <a:pPr lvl="1"/>
            <a:r>
              <a:rPr lang="en-US" sz="1800" dirty="0">
                <a:solidFill>
                  <a:srgbClr val="0070C0"/>
                </a:solidFill>
              </a:rPr>
              <a:t>Public sector: Low level of effort</a:t>
            </a:r>
          </a:p>
          <a:p>
            <a:pPr lvl="1"/>
            <a:r>
              <a:rPr lang="en-US" sz="1800" dirty="0">
                <a:solidFill>
                  <a:srgbClr val="0070C0"/>
                </a:solidFill>
              </a:rPr>
              <a:t>Private sector: Provider-induced demand/unnecessary care</a:t>
            </a:r>
          </a:p>
          <a:p>
            <a:r>
              <a:rPr lang="en-US" sz="1800" u="sng" dirty="0"/>
              <a:t>Weak focus on quality improvement</a:t>
            </a:r>
          </a:p>
          <a:p>
            <a:pPr lvl="1"/>
            <a:r>
              <a:rPr lang="en-US" sz="2400" b="1" dirty="0">
                <a:solidFill>
                  <a:srgbClr val="0070C0"/>
                </a:solidFill>
              </a:rPr>
              <a:t>Lack of data</a:t>
            </a:r>
          </a:p>
          <a:p>
            <a:endParaRPr lang="en-US" sz="1800" dirty="0"/>
          </a:p>
        </p:txBody>
      </p:sp>
      <p:pic>
        <p:nvPicPr>
          <p:cNvPr id="5122" name="Picture 2" descr="https://www.scmp.com/sites/default/files/2015/08/10/scmpost_17apr15_ch_hospital_49592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667" y="2530691"/>
            <a:ext cx="2858845" cy="246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0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035" y="241868"/>
            <a:ext cx="8221174" cy="899444"/>
          </a:xfrm>
        </p:spPr>
        <p:txBody>
          <a:bodyPr>
            <a:noAutofit/>
          </a:bodyPr>
          <a:lstStyle/>
          <a:p>
            <a:r>
              <a:rPr lang="en-US" sz="3200" dirty="0"/>
              <a:t>Traditional Delivery System: Uncoordinated Care</a:t>
            </a:r>
          </a:p>
        </p:txBody>
      </p:sp>
      <p:grpSp>
        <p:nvGrpSpPr>
          <p:cNvPr id="5" name="Group 4"/>
          <p:cNvGrpSpPr/>
          <p:nvPr/>
        </p:nvGrpSpPr>
        <p:grpSpPr>
          <a:xfrm>
            <a:off x="2227848" y="1316628"/>
            <a:ext cx="6491678" cy="5166401"/>
            <a:chOff x="592372" y="1316626"/>
            <a:chExt cx="7477661" cy="5166401"/>
          </a:xfrm>
        </p:grpSpPr>
        <p:sp>
          <p:nvSpPr>
            <p:cNvPr id="6" name="Freeform 5"/>
            <p:cNvSpPr/>
            <p:nvPr/>
          </p:nvSpPr>
          <p:spPr>
            <a:xfrm rot="16200000">
              <a:off x="-1383885" y="4227622"/>
              <a:ext cx="4200144" cy="247629"/>
            </a:xfrm>
            <a:custGeom>
              <a:avLst/>
              <a:gdLst>
                <a:gd name="connsiteX0" fmla="*/ 0 w 4200144"/>
                <a:gd name="connsiteY0" fmla="*/ 0 h 247629"/>
                <a:gd name="connsiteX1" fmla="*/ 4200144 w 4200144"/>
                <a:gd name="connsiteY1" fmla="*/ 0 h 247629"/>
                <a:gd name="connsiteX2" fmla="*/ 4200144 w 4200144"/>
                <a:gd name="connsiteY2" fmla="*/ 247629 h 247629"/>
                <a:gd name="connsiteX3" fmla="*/ 0 w 4200144"/>
                <a:gd name="connsiteY3" fmla="*/ 247629 h 247629"/>
                <a:gd name="connsiteX4" fmla="*/ 0 w 4200144"/>
                <a:gd name="connsiteY4" fmla="*/ 0 h 24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144" h="247629">
                  <a:moveTo>
                    <a:pt x="0" y="0"/>
                  </a:moveTo>
                  <a:lnTo>
                    <a:pt x="4200144" y="0"/>
                  </a:lnTo>
                  <a:lnTo>
                    <a:pt x="4200144" y="247629"/>
                  </a:lnTo>
                  <a:lnTo>
                    <a:pt x="0" y="24762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18395" bIns="0" numCol="1" spcCol="1270" anchor="t" anchorCtr="0">
              <a:noAutofit/>
            </a:bodyPr>
            <a:lstStyle/>
            <a:p>
              <a:pPr algn="r" defTabSz="1066800">
                <a:lnSpc>
                  <a:spcPct val="90000"/>
                </a:lnSpc>
                <a:spcAft>
                  <a:spcPct val="35000"/>
                </a:spcAft>
              </a:pPr>
              <a:r>
                <a:rPr lang="en-US" sz="2400" b="1" dirty="0"/>
                <a:t>TB</a:t>
              </a:r>
              <a:r>
                <a:rPr lang="en-US" sz="1700" dirty="0"/>
                <a:t> </a:t>
              </a:r>
              <a:r>
                <a:rPr lang="en-US" sz="2400" b="1" dirty="0"/>
                <a:t>Vertical</a:t>
              </a:r>
              <a:r>
                <a:rPr lang="en-US" sz="1700" dirty="0"/>
                <a:t> </a:t>
              </a:r>
              <a:r>
                <a:rPr lang="en-US" sz="2400" b="1" dirty="0"/>
                <a:t>Program</a:t>
              </a:r>
            </a:p>
          </p:txBody>
        </p:sp>
        <p:sp>
          <p:nvSpPr>
            <p:cNvPr id="7" name="Freeform 6"/>
            <p:cNvSpPr/>
            <p:nvPr/>
          </p:nvSpPr>
          <p:spPr>
            <a:xfrm>
              <a:off x="986078" y="2581656"/>
              <a:ext cx="1233456" cy="3867740"/>
            </a:xfrm>
            <a:custGeom>
              <a:avLst/>
              <a:gdLst>
                <a:gd name="connsiteX0" fmla="*/ 0 w 1233456"/>
                <a:gd name="connsiteY0" fmla="*/ 0 h 4200144"/>
                <a:gd name="connsiteX1" fmla="*/ 1233456 w 1233456"/>
                <a:gd name="connsiteY1" fmla="*/ 0 h 4200144"/>
                <a:gd name="connsiteX2" fmla="*/ 1233456 w 1233456"/>
                <a:gd name="connsiteY2" fmla="*/ 4200144 h 4200144"/>
                <a:gd name="connsiteX3" fmla="*/ 0 w 1233456"/>
                <a:gd name="connsiteY3" fmla="*/ 4200144 h 4200144"/>
                <a:gd name="connsiteX4" fmla="*/ 0 w 1233456"/>
                <a:gd name="connsiteY4" fmla="*/ 0 h 420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56" h="4200144">
                  <a:moveTo>
                    <a:pt x="0" y="0"/>
                  </a:moveTo>
                  <a:lnTo>
                    <a:pt x="1233456" y="0"/>
                  </a:lnTo>
                  <a:lnTo>
                    <a:pt x="1233456" y="4200144"/>
                  </a:lnTo>
                  <a:lnTo>
                    <a:pt x="0" y="4200144"/>
                  </a:lnTo>
                  <a:lnTo>
                    <a:pt x="0" y="0"/>
                  </a:lnTo>
                  <a:close/>
                </a:path>
              </a:pathLst>
            </a:cu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5168" tIns="218395" rIns="455168" bIns="455168" numCol="1" spcCol="1270" anchor="t" anchorCtr="0">
              <a:noAutofit/>
            </a:bodyPr>
            <a:lstStyle/>
            <a:p>
              <a:pPr marL="285750" lvl="1" indent="-285750" defTabSz="2222500">
                <a:lnSpc>
                  <a:spcPct val="90000"/>
                </a:lnSpc>
                <a:spcAft>
                  <a:spcPct val="15000"/>
                </a:spcAft>
                <a:buChar char="••"/>
              </a:pPr>
              <a:endParaRPr lang="en-US" sz="5000" dirty="0"/>
            </a:p>
          </p:txBody>
        </p:sp>
        <p:sp>
          <p:nvSpPr>
            <p:cNvPr id="8" name="Rectangle 7"/>
            <p:cNvSpPr/>
            <p:nvPr/>
          </p:nvSpPr>
          <p:spPr>
            <a:xfrm>
              <a:off x="1150972" y="1331583"/>
              <a:ext cx="903668" cy="903668"/>
            </a:xfrm>
            <a:prstGeom prst="rect">
              <a:avLst/>
            </a:prstGeom>
            <a:blipFill>
              <a:blip r:embed="rId3" cstate="print">
                <a:extLst>
                  <a:ext uri="{28A0092B-C50C-407E-A947-70E740481C1C}">
                    <a14:useLocalDpi xmlns:a14="http://schemas.microsoft.com/office/drawing/2010/main" val="0"/>
                  </a:ext>
                </a:extLst>
              </a:blip>
              <a:srcRect/>
              <a:stretch>
                <a:fillRect t="-15000" b="-15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rot="16200000">
              <a:off x="462142" y="4234623"/>
              <a:ext cx="4200144" cy="247629"/>
            </a:xfrm>
            <a:custGeom>
              <a:avLst/>
              <a:gdLst>
                <a:gd name="connsiteX0" fmla="*/ 0 w 4200144"/>
                <a:gd name="connsiteY0" fmla="*/ 0 h 247629"/>
                <a:gd name="connsiteX1" fmla="*/ 4200144 w 4200144"/>
                <a:gd name="connsiteY1" fmla="*/ 0 h 247629"/>
                <a:gd name="connsiteX2" fmla="*/ 4200144 w 4200144"/>
                <a:gd name="connsiteY2" fmla="*/ 247629 h 247629"/>
                <a:gd name="connsiteX3" fmla="*/ 0 w 4200144"/>
                <a:gd name="connsiteY3" fmla="*/ 247629 h 247629"/>
                <a:gd name="connsiteX4" fmla="*/ 0 w 4200144"/>
                <a:gd name="connsiteY4" fmla="*/ 0 h 24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144" h="247629">
                  <a:moveTo>
                    <a:pt x="0" y="0"/>
                  </a:moveTo>
                  <a:lnTo>
                    <a:pt x="4200144" y="0"/>
                  </a:lnTo>
                  <a:lnTo>
                    <a:pt x="4200144" y="247629"/>
                  </a:lnTo>
                  <a:lnTo>
                    <a:pt x="0" y="24762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18395" bIns="0" numCol="1" spcCol="1270" anchor="t" anchorCtr="0">
              <a:noAutofit/>
            </a:bodyPr>
            <a:lstStyle/>
            <a:p>
              <a:pPr algn="r" defTabSz="1066800">
                <a:lnSpc>
                  <a:spcPct val="90000"/>
                </a:lnSpc>
                <a:spcAft>
                  <a:spcPct val="35000"/>
                </a:spcAft>
              </a:pPr>
              <a:r>
                <a:rPr lang="en-US" sz="2400" b="1" dirty="0"/>
                <a:t>HIV/AIDS</a:t>
              </a:r>
              <a:r>
                <a:rPr lang="en-US" sz="1700" dirty="0"/>
                <a:t> </a:t>
              </a:r>
              <a:r>
                <a:rPr lang="en-US" sz="2400" b="1" dirty="0"/>
                <a:t>Vertical</a:t>
              </a:r>
              <a:r>
                <a:rPr lang="en-US" sz="1700" dirty="0"/>
                <a:t> </a:t>
              </a:r>
              <a:r>
                <a:rPr lang="en-US" sz="2400" b="1" dirty="0"/>
                <a:t>Program</a:t>
              </a:r>
            </a:p>
          </p:txBody>
        </p:sp>
        <p:sp>
          <p:nvSpPr>
            <p:cNvPr id="10" name="Freeform 9"/>
            <p:cNvSpPr/>
            <p:nvPr/>
          </p:nvSpPr>
          <p:spPr>
            <a:xfrm>
              <a:off x="2818969" y="2581655"/>
              <a:ext cx="1233456" cy="3901372"/>
            </a:xfrm>
            <a:custGeom>
              <a:avLst/>
              <a:gdLst>
                <a:gd name="connsiteX0" fmla="*/ 0 w 1233456"/>
                <a:gd name="connsiteY0" fmla="*/ 0 h 4200144"/>
                <a:gd name="connsiteX1" fmla="*/ 1233456 w 1233456"/>
                <a:gd name="connsiteY1" fmla="*/ 0 h 4200144"/>
                <a:gd name="connsiteX2" fmla="*/ 1233456 w 1233456"/>
                <a:gd name="connsiteY2" fmla="*/ 4200144 h 4200144"/>
                <a:gd name="connsiteX3" fmla="*/ 0 w 1233456"/>
                <a:gd name="connsiteY3" fmla="*/ 4200144 h 4200144"/>
                <a:gd name="connsiteX4" fmla="*/ 0 w 1233456"/>
                <a:gd name="connsiteY4" fmla="*/ 0 h 420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56" h="4200144">
                  <a:moveTo>
                    <a:pt x="0" y="0"/>
                  </a:moveTo>
                  <a:lnTo>
                    <a:pt x="1233456" y="0"/>
                  </a:lnTo>
                  <a:lnTo>
                    <a:pt x="1233456" y="4200144"/>
                  </a:lnTo>
                  <a:lnTo>
                    <a:pt x="0" y="4200144"/>
                  </a:lnTo>
                  <a:lnTo>
                    <a:pt x="0" y="0"/>
                  </a:lnTo>
                  <a:close/>
                </a:path>
              </a:pathLst>
            </a:cu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5168" tIns="218395" rIns="455168" bIns="455168" numCol="1" spcCol="1270" anchor="t" anchorCtr="0">
              <a:noAutofit/>
            </a:bodyPr>
            <a:lstStyle/>
            <a:p>
              <a:pPr marL="285750" lvl="1" indent="-285750" defTabSz="2222500">
                <a:lnSpc>
                  <a:spcPct val="90000"/>
                </a:lnSpc>
                <a:spcAft>
                  <a:spcPct val="15000"/>
                </a:spcAft>
                <a:buChar char="••"/>
              </a:pPr>
              <a:endParaRPr lang="en-US" sz="5000" dirty="0"/>
            </a:p>
          </p:txBody>
        </p:sp>
        <p:sp>
          <p:nvSpPr>
            <p:cNvPr id="11" name="Rectangle 10"/>
            <p:cNvSpPr/>
            <p:nvPr/>
          </p:nvSpPr>
          <p:spPr>
            <a:xfrm>
              <a:off x="2979772" y="1331583"/>
              <a:ext cx="917669" cy="917669"/>
            </a:xfrm>
            <a:prstGeom prst="rect">
              <a:avLst/>
            </a:prstGeom>
            <a:blipFill>
              <a:blip r:embed="rId4">
                <a:extLst>
                  <a:ext uri="{28A0092B-C50C-407E-A947-70E740481C1C}">
                    <a14:useLocalDpi xmlns:a14="http://schemas.microsoft.com/office/drawing/2010/main" val="0"/>
                  </a:ext>
                </a:extLst>
              </a:blip>
              <a:srcRect/>
              <a:stretch>
                <a:fillRect l="-29000" r="-29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rot="16200000">
              <a:off x="2519542" y="4225510"/>
              <a:ext cx="4200144" cy="247629"/>
            </a:xfrm>
            <a:custGeom>
              <a:avLst/>
              <a:gdLst>
                <a:gd name="connsiteX0" fmla="*/ 0 w 4200144"/>
                <a:gd name="connsiteY0" fmla="*/ 0 h 247629"/>
                <a:gd name="connsiteX1" fmla="*/ 4200144 w 4200144"/>
                <a:gd name="connsiteY1" fmla="*/ 0 h 247629"/>
                <a:gd name="connsiteX2" fmla="*/ 4200144 w 4200144"/>
                <a:gd name="connsiteY2" fmla="*/ 247629 h 247629"/>
                <a:gd name="connsiteX3" fmla="*/ 0 w 4200144"/>
                <a:gd name="connsiteY3" fmla="*/ 247629 h 247629"/>
                <a:gd name="connsiteX4" fmla="*/ 0 w 4200144"/>
                <a:gd name="connsiteY4" fmla="*/ 0 h 24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144" h="247629">
                  <a:moveTo>
                    <a:pt x="0" y="0"/>
                  </a:moveTo>
                  <a:lnTo>
                    <a:pt x="4200144" y="0"/>
                  </a:lnTo>
                  <a:lnTo>
                    <a:pt x="4200144" y="247629"/>
                  </a:lnTo>
                  <a:lnTo>
                    <a:pt x="0" y="24762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18395" bIns="0" numCol="1" spcCol="1270" anchor="t" anchorCtr="0">
              <a:noAutofit/>
            </a:bodyPr>
            <a:lstStyle/>
            <a:p>
              <a:pPr algn="r" defTabSz="1066800">
                <a:lnSpc>
                  <a:spcPct val="90000"/>
                </a:lnSpc>
                <a:spcAft>
                  <a:spcPct val="35000"/>
                </a:spcAft>
              </a:pPr>
              <a:r>
                <a:rPr lang="en-US" sz="2400" b="1" dirty="0"/>
                <a:t>NCD</a:t>
              </a:r>
              <a:r>
                <a:rPr lang="en-US" sz="1700" dirty="0"/>
                <a:t> </a:t>
              </a:r>
              <a:r>
                <a:rPr lang="en-US" sz="2400" b="1" dirty="0"/>
                <a:t>Vertical</a:t>
              </a:r>
              <a:r>
                <a:rPr lang="en-US" sz="1700" dirty="0"/>
                <a:t> </a:t>
              </a:r>
              <a:r>
                <a:rPr lang="en-US" sz="2400" b="1" dirty="0"/>
                <a:t>Program</a:t>
              </a:r>
            </a:p>
          </p:txBody>
        </p:sp>
        <p:sp>
          <p:nvSpPr>
            <p:cNvPr id="13" name="Rectangle 12"/>
            <p:cNvSpPr/>
            <p:nvPr/>
          </p:nvSpPr>
          <p:spPr>
            <a:xfrm>
              <a:off x="4819945" y="2581655"/>
              <a:ext cx="1233456" cy="3901372"/>
            </a:xfrm>
            <a:prstGeom prst="rect">
              <a:avLst/>
            </a:prstGeom>
            <a:solidFill>
              <a:srgbClr val="FFFF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angle 13"/>
            <p:cNvSpPr/>
            <p:nvPr/>
          </p:nvSpPr>
          <p:spPr>
            <a:xfrm>
              <a:off x="4986951" y="1331583"/>
              <a:ext cx="899443" cy="899443"/>
            </a:xfrm>
            <a:prstGeom prst="rect">
              <a:avLst/>
            </a:prstGeom>
            <a:blipFill>
              <a:blip r:embed="rId5" cstate="print">
                <a:extLst>
                  <a:ext uri="{28A0092B-C50C-407E-A947-70E740481C1C}">
                    <a14:useLocalDpi xmlns:a14="http://schemas.microsoft.com/office/drawing/2010/main" val="0"/>
                  </a:ext>
                </a:extLst>
              </a:blip>
              <a:srcRect/>
              <a:stretch>
                <a:fillRect l="-17000" r="-17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rot="16200000">
              <a:off x="4500744" y="4232989"/>
              <a:ext cx="4200144" cy="247629"/>
            </a:xfrm>
            <a:custGeom>
              <a:avLst/>
              <a:gdLst>
                <a:gd name="connsiteX0" fmla="*/ 0 w 4200144"/>
                <a:gd name="connsiteY0" fmla="*/ 0 h 247629"/>
                <a:gd name="connsiteX1" fmla="*/ 4200144 w 4200144"/>
                <a:gd name="connsiteY1" fmla="*/ 0 h 247629"/>
                <a:gd name="connsiteX2" fmla="*/ 4200144 w 4200144"/>
                <a:gd name="connsiteY2" fmla="*/ 247629 h 247629"/>
                <a:gd name="connsiteX3" fmla="*/ 0 w 4200144"/>
                <a:gd name="connsiteY3" fmla="*/ 247629 h 247629"/>
                <a:gd name="connsiteX4" fmla="*/ 0 w 4200144"/>
                <a:gd name="connsiteY4" fmla="*/ 0 h 24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144" h="247629">
                  <a:moveTo>
                    <a:pt x="0" y="0"/>
                  </a:moveTo>
                  <a:lnTo>
                    <a:pt x="4200144" y="0"/>
                  </a:lnTo>
                  <a:lnTo>
                    <a:pt x="4200144" y="247629"/>
                  </a:lnTo>
                  <a:lnTo>
                    <a:pt x="0" y="24762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18395" bIns="0" numCol="1" spcCol="1270" anchor="t" anchorCtr="0">
              <a:noAutofit/>
            </a:bodyPr>
            <a:lstStyle/>
            <a:p>
              <a:pPr algn="r" defTabSz="1066800">
                <a:lnSpc>
                  <a:spcPct val="90000"/>
                </a:lnSpc>
                <a:spcAft>
                  <a:spcPct val="35000"/>
                </a:spcAft>
              </a:pPr>
              <a:r>
                <a:rPr lang="en-US" sz="2400" b="1" dirty="0"/>
                <a:t>Primary</a:t>
              </a:r>
              <a:r>
                <a:rPr lang="en-US" sz="1700" dirty="0"/>
                <a:t> </a:t>
              </a:r>
              <a:r>
                <a:rPr lang="en-US" sz="2400" b="1" dirty="0"/>
                <a:t>Healthcare</a:t>
              </a:r>
            </a:p>
          </p:txBody>
        </p:sp>
        <p:sp>
          <p:nvSpPr>
            <p:cNvPr id="16" name="Rectangle 15"/>
            <p:cNvSpPr/>
            <p:nvPr/>
          </p:nvSpPr>
          <p:spPr>
            <a:xfrm>
              <a:off x="6836577" y="2581655"/>
              <a:ext cx="1233456" cy="3901372"/>
            </a:xfrm>
            <a:prstGeom prst="rect">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16"/>
            <p:cNvSpPr/>
            <p:nvPr/>
          </p:nvSpPr>
          <p:spPr>
            <a:xfrm>
              <a:off x="7010400" y="1316626"/>
              <a:ext cx="914400" cy="914400"/>
            </a:xfrm>
            <a:prstGeom prst="rect">
              <a:avLst/>
            </a:prstGeom>
            <a:blipFill>
              <a:blip r:embed="rId6" cstate="print">
                <a:extLst>
                  <a:ext uri="{28A0092B-C50C-407E-A947-70E740481C1C}">
                    <a14:useLocalDpi xmlns:a14="http://schemas.microsoft.com/office/drawing/2010/main" val="0"/>
                  </a:ext>
                </a:extLst>
              </a:blip>
              <a:srcRect/>
              <a:stretch>
                <a:fillRect l="-48000" r="-48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18" name="Rectangle 17">
            <a:extLst>
              <a:ext uri="{FF2B5EF4-FFF2-40B4-BE49-F238E27FC236}">
                <a16:creationId xmlns:a16="http://schemas.microsoft.com/office/drawing/2014/main" id="{D2450084-71A4-44D4-B3AB-EA8309A99336}"/>
              </a:ext>
            </a:extLst>
          </p:cNvPr>
          <p:cNvSpPr/>
          <p:nvPr/>
        </p:nvSpPr>
        <p:spPr>
          <a:xfrm>
            <a:off x="9161681" y="2581655"/>
            <a:ext cx="1070816" cy="3901372"/>
          </a:xfrm>
          <a:prstGeom prst="rect">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pic>
        <p:nvPicPr>
          <p:cNvPr id="4" name="Picture 3">
            <a:extLst>
              <a:ext uri="{FF2B5EF4-FFF2-40B4-BE49-F238E27FC236}">
                <a16:creationId xmlns:a16="http://schemas.microsoft.com/office/drawing/2014/main" id="{B3C11393-6676-4EAC-8B4F-BEB4073A10A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205046" y="1331583"/>
            <a:ext cx="934163" cy="914400"/>
          </a:xfrm>
          <a:prstGeom prst="rect">
            <a:avLst/>
          </a:prstGeom>
          <a:ln>
            <a:solidFill>
              <a:schemeClr val="dk1">
                <a:hueOff val="0"/>
                <a:satOff val="0"/>
                <a:lumOff val="0"/>
              </a:schemeClr>
            </a:solidFill>
          </a:ln>
        </p:spPr>
      </p:pic>
      <p:sp>
        <p:nvSpPr>
          <p:cNvPr id="19" name="Freeform 14">
            <a:extLst>
              <a:ext uri="{FF2B5EF4-FFF2-40B4-BE49-F238E27FC236}">
                <a16:creationId xmlns:a16="http://schemas.microsoft.com/office/drawing/2014/main" id="{DC2F0536-59FA-4340-ADEE-0F3B74CCF38D}"/>
              </a:ext>
            </a:extLst>
          </p:cNvPr>
          <p:cNvSpPr/>
          <p:nvPr/>
        </p:nvSpPr>
        <p:spPr>
          <a:xfrm rot="16200000">
            <a:off x="6897715" y="4275468"/>
            <a:ext cx="4200144" cy="214977"/>
          </a:xfrm>
          <a:custGeom>
            <a:avLst/>
            <a:gdLst>
              <a:gd name="connsiteX0" fmla="*/ 0 w 4200144"/>
              <a:gd name="connsiteY0" fmla="*/ 0 h 247629"/>
              <a:gd name="connsiteX1" fmla="*/ 4200144 w 4200144"/>
              <a:gd name="connsiteY1" fmla="*/ 0 h 247629"/>
              <a:gd name="connsiteX2" fmla="*/ 4200144 w 4200144"/>
              <a:gd name="connsiteY2" fmla="*/ 247629 h 247629"/>
              <a:gd name="connsiteX3" fmla="*/ 0 w 4200144"/>
              <a:gd name="connsiteY3" fmla="*/ 247629 h 247629"/>
              <a:gd name="connsiteX4" fmla="*/ 0 w 4200144"/>
              <a:gd name="connsiteY4" fmla="*/ 0 h 24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144" h="247629">
                <a:moveTo>
                  <a:pt x="0" y="0"/>
                </a:moveTo>
                <a:lnTo>
                  <a:pt x="4200144" y="0"/>
                </a:lnTo>
                <a:lnTo>
                  <a:pt x="4200144" y="247629"/>
                </a:lnTo>
                <a:lnTo>
                  <a:pt x="0" y="247629"/>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18395" bIns="0" numCol="1" spcCol="1270" anchor="t" anchorCtr="0">
            <a:noAutofit/>
          </a:bodyPr>
          <a:lstStyle/>
          <a:p>
            <a:pPr algn="r" defTabSz="1066800">
              <a:lnSpc>
                <a:spcPct val="90000"/>
              </a:lnSpc>
              <a:spcAft>
                <a:spcPct val="35000"/>
              </a:spcAft>
            </a:pPr>
            <a:r>
              <a:rPr lang="en-US" sz="2400" b="1" dirty="0"/>
              <a:t>Hospital Care</a:t>
            </a:r>
          </a:p>
        </p:txBody>
      </p:sp>
      <p:sp>
        <p:nvSpPr>
          <p:cNvPr id="20" name="TextBox 19">
            <a:extLst>
              <a:ext uri="{FF2B5EF4-FFF2-40B4-BE49-F238E27FC236}">
                <a16:creationId xmlns:a16="http://schemas.microsoft.com/office/drawing/2014/main" id="{100F0066-AE39-4C98-9678-E04CD993DB40}"/>
              </a:ext>
            </a:extLst>
          </p:cNvPr>
          <p:cNvSpPr txBox="1"/>
          <p:nvPr/>
        </p:nvSpPr>
        <p:spPr>
          <a:xfrm>
            <a:off x="8255673" y="6616133"/>
            <a:ext cx="2617576" cy="276999"/>
          </a:xfrm>
          <a:prstGeom prst="rect">
            <a:avLst/>
          </a:prstGeom>
          <a:noFill/>
        </p:spPr>
        <p:txBody>
          <a:bodyPr wrap="none" rtlCol="0">
            <a:spAutoFit/>
          </a:bodyPr>
          <a:lstStyle/>
          <a:p>
            <a:r>
              <a:rPr lang="en-US" sz="1200" dirty="0"/>
              <a:t>Source: Adapted from Janett (2017)</a:t>
            </a:r>
          </a:p>
        </p:txBody>
      </p:sp>
    </p:spTree>
    <p:extLst>
      <p:ext uri="{BB962C8B-B14F-4D97-AF65-F5344CB8AC3E}">
        <p14:creationId xmlns:p14="http://schemas.microsoft.com/office/powerpoint/2010/main" val="274587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6536-B116-4F1F-AB90-A9C7ECF44280}"/>
              </a:ext>
            </a:extLst>
          </p:cNvPr>
          <p:cNvSpPr>
            <a:spLocks noGrp="1"/>
          </p:cNvSpPr>
          <p:nvPr>
            <p:ph type="title"/>
          </p:nvPr>
        </p:nvSpPr>
        <p:spPr>
          <a:xfrm>
            <a:off x="609600" y="353537"/>
            <a:ext cx="10972800" cy="1143000"/>
          </a:xfrm>
        </p:spPr>
        <p:txBody>
          <a:bodyPr>
            <a:normAutofit fontScale="90000"/>
          </a:bodyPr>
          <a:lstStyle/>
          <a:p>
            <a:pPr algn="ctr"/>
            <a:r>
              <a:rPr lang="en-US" dirty="0">
                <a:solidFill>
                  <a:srgbClr val="0070C0"/>
                </a:solidFill>
              </a:rPr>
              <a:t>Effects of fragmentation or lack of care coordination – low value care</a:t>
            </a:r>
          </a:p>
        </p:txBody>
      </p:sp>
      <p:sp>
        <p:nvSpPr>
          <p:cNvPr id="3" name="Content Placeholder 2">
            <a:extLst>
              <a:ext uri="{FF2B5EF4-FFF2-40B4-BE49-F238E27FC236}">
                <a16:creationId xmlns:a16="http://schemas.microsoft.com/office/drawing/2014/main" id="{1FDDCC6A-D557-4F5F-BE4B-6A410D573A70}"/>
              </a:ext>
            </a:extLst>
          </p:cNvPr>
          <p:cNvSpPr>
            <a:spLocks noGrp="1"/>
          </p:cNvSpPr>
          <p:nvPr>
            <p:ph idx="1"/>
          </p:nvPr>
        </p:nvSpPr>
        <p:spPr>
          <a:xfrm>
            <a:off x="1277815" y="1723291"/>
            <a:ext cx="8538796" cy="3727939"/>
          </a:xfrm>
        </p:spPr>
        <p:txBody>
          <a:bodyPr>
            <a:normAutofit fontScale="77500" lnSpcReduction="20000"/>
          </a:bodyPr>
          <a:lstStyle/>
          <a:p>
            <a:r>
              <a:rPr lang="en-US" sz="4000" dirty="0"/>
              <a:t>Wrong or inappropriate treatment</a:t>
            </a:r>
          </a:p>
          <a:p>
            <a:r>
              <a:rPr lang="en-US" sz="4000" dirty="0"/>
              <a:t>Patient “zigzagging” among multiple providers</a:t>
            </a:r>
          </a:p>
          <a:p>
            <a:r>
              <a:rPr lang="en-US" sz="4000" dirty="0"/>
              <a:t>Unnecessary admissions and readmissions</a:t>
            </a:r>
          </a:p>
          <a:p>
            <a:r>
              <a:rPr lang="en-US" sz="4000" dirty="0"/>
              <a:t>Increased length of stay</a:t>
            </a:r>
          </a:p>
          <a:p>
            <a:r>
              <a:rPr lang="en-US" sz="4000" dirty="0"/>
              <a:t>Delay in diagnosis</a:t>
            </a:r>
          </a:p>
          <a:p>
            <a:r>
              <a:rPr lang="en-US" sz="4000" dirty="0"/>
              <a:t>Adverse events</a:t>
            </a:r>
          </a:p>
          <a:p>
            <a:r>
              <a:rPr lang="en-US" sz="4000" dirty="0"/>
              <a:t>Patient dissatisfaction</a:t>
            </a:r>
          </a:p>
          <a:p>
            <a:r>
              <a:rPr lang="en-US" sz="4000" dirty="0"/>
              <a:t>Increased costs</a:t>
            </a:r>
          </a:p>
          <a:p>
            <a:endParaRPr lang="en-US" dirty="0"/>
          </a:p>
          <a:p>
            <a:endParaRPr lang="en-US" dirty="0"/>
          </a:p>
        </p:txBody>
      </p:sp>
      <p:sp>
        <p:nvSpPr>
          <p:cNvPr id="4" name="TextBox 3">
            <a:extLst>
              <a:ext uri="{FF2B5EF4-FFF2-40B4-BE49-F238E27FC236}">
                <a16:creationId xmlns:a16="http://schemas.microsoft.com/office/drawing/2014/main" id="{A5DAEE2E-83B4-457B-BC2E-E4E8D3A9D929}"/>
              </a:ext>
            </a:extLst>
          </p:cNvPr>
          <p:cNvSpPr txBox="1"/>
          <p:nvPr/>
        </p:nvSpPr>
        <p:spPr>
          <a:xfrm>
            <a:off x="6538357" y="5713672"/>
            <a:ext cx="4115229" cy="219291"/>
          </a:xfrm>
          <a:prstGeom prst="rect">
            <a:avLst/>
          </a:prstGeom>
          <a:noFill/>
        </p:spPr>
        <p:txBody>
          <a:bodyPr wrap="none" rtlCol="0">
            <a:spAutoFit/>
          </a:bodyPr>
          <a:lstStyle/>
          <a:p>
            <a:r>
              <a:rPr lang="en-US" sz="825" dirty="0"/>
              <a:t>Source: Adapted from Australian Council for Safety and Quality of health care, 2005</a:t>
            </a:r>
          </a:p>
        </p:txBody>
      </p:sp>
    </p:spTree>
    <p:extLst>
      <p:ext uri="{BB962C8B-B14F-4D97-AF65-F5344CB8AC3E}">
        <p14:creationId xmlns:p14="http://schemas.microsoft.com/office/powerpoint/2010/main" val="673316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TotalTime>
  <Words>1673</Words>
  <Application>Microsoft Office PowerPoint</Application>
  <PresentationFormat>Widescreen</PresentationFormat>
  <Paragraphs>235</Paragraphs>
  <Slides>28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ＭＳ Ｐゴシック</vt:lpstr>
      <vt:lpstr>SimSun</vt:lpstr>
      <vt:lpstr>Arial</vt:lpstr>
      <vt:lpstr>Arial Narrow</vt:lpstr>
      <vt:lpstr>Avenir Book</vt:lpstr>
      <vt:lpstr>Calibri</vt:lpstr>
      <vt:lpstr>Calibri Light</vt:lpstr>
      <vt:lpstr>Mangal</vt:lpstr>
      <vt:lpstr>Verdana</vt:lpstr>
      <vt:lpstr>Verdana-Italic</vt:lpstr>
      <vt:lpstr>Office Theme</vt:lpstr>
      <vt:lpstr>Assessing Performance of Service Delivery Session 4  Global Flagship Course on Health Systems Strengthening: The Challenge of Universal Health Coverage  Ian Forde and Nedim Jaganjac World Bank Group </vt:lpstr>
      <vt:lpstr>  What challenges must the health care system address?  </vt:lpstr>
      <vt:lpstr>PowerPoint Presentation</vt:lpstr>
      <vt:lpstr>PowerPoint Presentation</vt:lpstr>
      <vt:lpstr>External Challenges: Implications for Service Delivery</vt:lpstr>
      <vt:lpstr>  How well prepared are health care systems to meet these challenges?  </vt:lpstr>
      <vt:lpstr>Health System Challenge: Many Countries are Ill-prepared to address NCDs and aging populations</vt:lpstr>
      <vt:lpstr>Traditional Delivery System: Uncoordinated Care</vt:lpstr>
      <vt:lpstr>Effects of fragmentation or lack of care coordination – low value care</vt:lpstr>
      <vt:lpstr> Fragmentation in Practice: Representative timeline of a patient’s experiences in the U.S. health care system  </vt:lpstr>
      <vt:lpstr>PowerPoint Presentation</vt:lpstr>
      <vt:lpstr>PowerPoint Presentation</vt:lpstr>
      <vt:lpstr>Effects of Fragmentation: Zigzagging for ambulatory care - TB Pathways undertaken by patients to reach the RNTCP (DOTS) facilities in Delhi, 2010  (N=108)</vt:lpstr>
      <vt:lpstr>PowerPoint Presentation</vt:lpstr>
      <vt:lpstr>  A closer look at primary care in Armenia  </vt:lpstr>
      <vt:lpstr>PowerPoint Presentation</vt:lpstr>
      <vt:lpstr>PowerPoint Presentation</vt:lpstr>
      <vt:lpstr>PowerPoint Presentation</vt:lpstr>
      <vt:lpstr>Performance Measurement… </vt:lpstr>
      <vt:lpstr>  What are the options for modernizing health care systems?  </vt:lpstr>
      <vt:lpstr>Paradigm Shift: Toward a New Service Delivery Model</vt:lpstr>
      <vt:lpstr>Emerging Evidence From New Delivery Models</vt:lpstr>
      <vt:lpstr>PowerPoint Presentation</vt:lpstr>
      <vt:lpstr>Transition Care Model: Two illustrations</vt:lpstr>
      <vt:lpstr>WHICH COVERAGE TO IMPROVE? </vt:lpstr>
      <vt:lpstr>The CHOICE matters: A and B give different outcomes </vt:lpstr>
      <vt:lpstr>Concluding Thoughts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Performance of Service Delivery Session 4  Global Flagship Course on Health Systems Strengthening: The Challenge of Universal Health Coverage  Ian Forde and Nedim Jaganjac </dc:title>
  <dc:creator>Rialda Kovacevic</dc:creator>
  <cp:lastModifiedBy>Rialda Kovacevic</cp:lastModifiedBy>
  <cp:revision>2</cp:revision>
  <dcterms:created xsi:type="dcterms:W3CDTF">2019-05-01T20:47:29Z</dcterms:created>
  <dcterms:modified xsi:type="dcterms:W3CDTF">2019-05-01T20:52:48Z</dcterms:modified>
</cp:coreProperties>
</file>